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7"/>
  </p:notesMasterIdLst>
  <p:sldIdLst>
    <p:sldId id="281" r:id="rId2"/>
    <p:sldId id="282" r:id="rId3"/>
    <p:sldId id="1194" r:id="rId4"/>
    <p:sldId id="325" r:id="rId5"/>
    <p:sldId id="326" r:id="rId6"/>
    <p:sldId id="327" r:id="rId7"/>
    <p:sldId id="328" r:id="rId8"/>
    <p:sldId id="356" r:id="rId9"/>
    <p:sldId id="1158" r:id="rId10"/>
    <p:sldId id="1185" r:id="rId11"/>
    <p:sldId id="1172" r:id="rId12"/>
    <p:sldId id="1159" r:id="rId13"/>
    <p:sldId id="1187" r:id="rId14"/>
    <p:sldId id="1186" r:id="rId15"/>
    <p:sldId id="1188" r:id="rId16"/>
    <p:sldId id="1160" r:id="rId17"/>
    <p:sldId id="1161" r:id="rId18"/>
    <p:sldId id="1162" r:id="rId19"/>
    <p:sldId id="1164" r:id="rId20"/>
    <p:sldId id="1189" r:id="rId21"/>
    <p:sldId id="1165" r:id="rId22"/>
    <p:sldId id="1175" r:id="rId23"/>
    <p:sldId id="1190" r:id="rId24"/>
    <p:sldId id="1168" r:id="rId25"/>
    <p:sldId id="1195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444293224@qq.com" initials="4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99"/>
    <p:restoredTop sz="96654"/>
  </p:normalViewPr>
  <p:slideViewPr>
    <p:cSldViewPr snapToGrid="0" snapToObjects="1" showGuides="1">
      <p:cViewPr varScale="1">
        <p:scale>
          <a:sx n="124" d="100"/>
          <a:sy n="124" d="100"/>
        </p:scale>
        <p:origin x="80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1E8BF-2A41-C44B-A3A4-684EE7A0D207}" type="datetimeFigureOut">
              <a:rPr kumimoji="1" lang="zh-CN" altLang="en-US" smtClean="0"/>
              <a:t>2022/11/8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14194-DE47-5E49-BF2A-3E99DD31626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2" name="Shape 6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考试时间：</a:t>
            </a:r>
            <a:r>
              <a:rPr lang="en-US" altLang="zh-CN" dirty="0"/>
              <a:t>12</a:t>
            </a:r>
            <a:r>
              <a:rPr lang="zh-CN" altLang="en-US" dirty="0"/>
              <a:t>月</a:t>
            </a:r>
            <a:r>
              <a:rPr lang="en-US" altLang="zh-CN" dirty="0"/>
              <a:t>5</a:t>
            </a:r>
            <a:r>
              <a:rPr lang="zh-CN" altLang="en-US" dirty="0"/>
              <a:t>、</a:t>
            </a:r>
            <a:r>
              <a:rPr lang="en-US" altLang="zh-CN" dirty="0"/>
              <a:t>6</a:t>
            </a:r>
            <a:r>
              <a:rPr lang="zh-CN" altLang="en-US" dirty="0"/>
              <a:t>日</a:t>
            </a:r>
            <a:endParaRPr lang="en-US" altLang="zh-CN"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6" name="Shape 6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艾宾浩斯记忆曲线，这时候重复接受信息时，能成功唤起记忆的概率是</a:t>
            </a:r>
            <a:r>
              <a:rPr dirty="0"/>
              <a:t> 15%，</a:t>
            </a:r>
            <a:r>
              <a:rPr dirty="0" err="1"/>
              <a:t>有谁想起来啦</a:t>
            </a:r>
            <a:r>
              <a:rPr dirty="0"/>
              <a:t>？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zh-CN" altLang="en-US" dirty="0"/>
              <a:t>中级加框</a:t>
            </a:r>
            <a:endParaRPr lang="en-US" altLang="zh-CN" dirty="0"/>
          </a:p>
          <a:p>
            <a:endParaRPr lang="en-US" dirty="0"/>
          </a:p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5067-8E99-524B-BD63-1403E648781A}" type="datetimeFigureOut">
              <a:rPr kumimoji="1" lang="zh-CN" altLang="en-US" smtClean="0"/>
              <a:t>2022/11/8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CAA3-9368-1247-B52C-C8BEA72776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5067-8E99-524B-BD63-1403E648781A}" type="datetimeFigureOut">
              <a:rPr kumimoji="1" lang="zh-CN" altLang="en-US" smtClean="0"/>
              <a:t>2022/11/8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CAA3-9368-1247-B52C-C8BEA72776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5067-8E99-524B-BD63-1403E648781A}" type="datetimeFigureOut">
              <a:rPr kumimoji="1" lang="zh-CN" altLang="en-US" smtClean="0"/>
              <a:t>2022/11/8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CAA3-9368-1247-B52C-C8BEA72776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标题幻灯片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组合 40"/>
          <p:cNvGrpSpPr/>
          <p:nvPr/>
        </p:nvGrpSpPr>
        <p:grpSpPr>
          <a:xfrm>
            <a:off x="-10939" y="536678"/>
            <a:ext cx="12213879" cy="6155608"/>
            <a:chOff x="0" y="-1"/>
            <a:chExt cx="12213878" cy="6155606"/>
          </a:xfrm>
        </p:grpSpPr>
        <p:grpSp>
          <p:nvGrpSpPr>
            <p:cNvPr id="150" name="组合 41"/>
            <p:cNvGrpSpPr/>
            <p:nvPr/>
          </p:nvGrpSpPr>
          <p:grpSpPr>
            <a:xfrm>
              <a:off x="10938" y="-2"/>
              <a:ext cx="12178013" cy="523773"/>
              <a:chOff x="0" y="0"/>
              <a:chExt cx="12178012" cy="523772"/>
            </a:xfrm>
          </p:grpSpPr>
          <p:sp>
            <p:nvSpPr>
              <p:cNvPr id="145" name="矩形 58"/>
              <p:cNvSpPr/>
              <p:nvPr/>
            </p:nvSpPr>
            <p:spPr>
              <a:xfrm>
                <a:off x="-1" y="-1"/>
                <a:ext cx="565440" cy="523773"/>
              </a:xfrm>
              <a:prstGeom prst="rect">
                <a:avLst/>
              </a:prstGeom>
              <a:solidFill>
                <a:srgbClr val="C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6" name="直接连接符 59"/>
              <p:cNvSpPr/>
              <p:nvPr/>
            </p:nvSpPr>
            <p:spPr>
              <a:xfrm flipH="1">
                <a:off x="639282" y="0"/>
                <a:ext cx="3" cy="523773"/>
              </a:xfrm>
              <a:prstGeom prst="line">
                <a:avLst/>
              </a:prstGeom>
              <a:noFill/>
              <a:ln w="28575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pc="3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grpSp>
            <p:nvGrpSpPr>
              <p:cNvPr id="149" name="组合 9"/>
              <p:cNvGrpSpPr/>
              <p:nvPr/>
            </p:nvGrpSpPr>
            <p:grpSpPr>
              <a:xfrm>
                <a:off x="12042139" y="-1"/>
                <a:ext cx="135874" cy="523773"/>
                <a:chOff x="0" y="0"/>
                <a:chExt cx="135873" cy="523772"/>
              </a:xfrm>
            </p:grpSpPr>
            <p:sp>
              <p:nvSpPr>
                <p:cNvPr id="147" name="矩形 61"/>
                <p:cNvSpPr/>
                <p:nvPr/>
              </p:nvSpPr>
              <p:spPr>
                <a:xfrm flipH="1">
                  <a:off x="49368" y="-1"/>
                  <a:ext cx="86505" cy="523773"/>
                </a:xfrm>
                <a:prstGeom prst="rect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 sz="18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48" name="直接连接符 62"/>
                <p:cNvSpPr/>
                <p:nvPr/>
              </p:nvSpPr>
              <p:spPr>
                <a:xfrm flipH="1">
                  <a:off x="-1" y="0"/>
                  <a:ext cx="2" cy="523773"/>
                </a:xfrm>
                <a:prstGeom prst="line">
                  <a:avLst/>
                </a:prstGeom>
                <a:solidFill>
                  <a:srgbClr val="C00000"/>
                </a:solidFill>
                <a:ln w="28575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>
                    <a:defRPr spc="3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</p:grpSp>
        </p:grpSp>
        <p:sp>
          <p:nvSpPr>
            <p:cNvPr id="151" name="Rectangle 120"/>
            <p:cNvSpPr/>
            <p:nvPr/>
          </p:nvSpPr>
          <p:spPr>
            <a:xfrm>
              <a:off x="464164" y="5972047"/>
              <a:ext cx="56968" cy="59078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sp>
          <p:nvSpPr>
            <p:cNvPr id="152" name="Rectangle 121"/>
            <p:cNvSpPr/>
            <p:nvPr/>
          </p:nvSpPr>
          <p:spPr>
            <a:xfrm>
              <a:off x="635062" y="5972047"/>
              <a:ext cx="59078" cy="59078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solidFill>
                    <a:srgbClr val="808080"/>
                  </a:solidFill>
                </a:defRPr>
              </a:pPr>
              <a:endParaRPr/>
            </a:p>
          </p:txBody>
        </p:sp>
        <p:sp>
          <p:nvSpPr>
            <p:cNvPr id="153" name="Rectangle 122"/>
            <p:cNvSpPr/>
            <p:nvPr/>
          </p:nvSpPr>
          <p:spPr>
            <a:xfrm>
              <a:off x="291157" y="5972047"/>
              <a:ext cx="59078" cy="59078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sp>
          <p:nvSpPr>
            <p:cNvPr id="154" name="Rectangle 123"/>
            <p:cNvSpPr/>
            <p:nvPr/>
          </p:nvSpPr>
          <p:spPr>
            <a:xfrm>
              <a:off x="120261" y="5972047"/>
              <a:ext cx="59078" cy="59078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sp>
          <p:nvSpPr>
            <p:cNvPr id="155" name="Rectangle 124"/>
            <p:cNvSpPr/>
            <p:nvPr/>
          </p:nvSpPr>
          <p:spPr>
            <a:xfrm>
              <a:off x="805959" y="5972047"/>
              <a:ext cx="59078" cy="59078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solidFill>
                    <a:srgbClr val="808080"/>
                  </a:solidFill>
                </a:defRPr>
              </a:pPr>
              <a:endParaRPr/>
            </a:p>
          </p:txBody>
        </p:sp>
        <p:sp>
          <p:nvSpPr>
            <p:cNvPr id="156" name="Freeform 125"/>
            <p:cNvSpPr/>
            <p:nvPr/>
          </p:nvSpPr>
          <p:spPr>
            <a:xfrm>
              <a:off x="0" y="5847567"/>
              <a:ext cx="12213878" cy="276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8466" y="21600"/>
                  </a:lnTo>
                  <a:lnTo>
                    <a:pt x="17887" y="330"/>
                  </a:lnTo>
                  <a:lnTo>
                    <a:pt x="0" y="330"/>
                  </a:lnTo>
                  <a:lnTo>
                    <a:pt x="0" y="0"/>
                  </a:lnTo>
                  <a:lnTo>
                    <a:pt x="17887" y="0"/>
                  </a:lnTo>
                  <a:lnTo>
                    <a:pt x="18466" y="21270"/>
                  </a:lnTo>
                  <a:lnTo>
                    <a:pt x="21600" y="2127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72717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sp>
          <p:nvSpPr>
            <p:cNvPr id="157" name="Freeform 126"/>
            <p:cNvSpPr/>
            <p:nvPr/>
          </p:nvSpPr>
          <p:spPr>
            <a:xfrm>
              <a:off x="10323458" y="5847567"/>
              <a:ext cx="348127" cy="2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116" y="0"/>
                  </a:lnTo>
                  <a:lnTo>
                    <a:pt x="21600" y="21600"/>
                  </a:lnTo>
                  <a:lnTo>
                    <a:pt x="1335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solidFill>
                    <a:srgbClr val="808080"/>
                  </a:solidFill>
                </a:defRPr>
              </a:pPr>
              <a:endParaRPr/>
            </a:p>
          </p:txBody>
        </p:sp>
        <p:sp>
          <p:nvSpPr>
            <p:cNvPr id="158" name="Freeform 127"/>
            <p:cNvSpPr/>
            <p:nvPr/>
          </p:nvSpPr>
          <p:spPr>
            <a:xfrm>
              <a:off x="10549211" y="5847567"/>
              <a:ext cx="352346" cy="2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278" y="0"/>
                  </a:lnTo>
                  <a:lnTo>
                    <a:pt x="21600" y="21600"/>
                  </a:lnTo>
                  <a:lnTo>
                    <a:pt x="13581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solidFill>
                    <a:srgbClr val="808080"/>
                  </a:solidFill>
                </a:defRPr>
              </a:pPr>
              <a:endParaRPr/>
            </a:p>
          </p:txBody>
        </p:sp>
        <p:sp>
          <p:nvSpPr>
            <p:cNvPr id="159" name="Freeform 128"/>
            <p:cNvSpPr/>
            <p:nvPr/>
          </p:nvSpPr>
          <p:spPr>
            <a:xfrm>
              <a:off x="10779183" y="5847567"/>
              <a:ext cx="352346" cy="2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019" y="0"/>
                  </a:lnTo>
                  <a:lnTo>
                    <a:pt x="21600" y="21600"/>
                  </a:lnTo>
                  <a:lnTo>
                    <a:pt x="1332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solidFill>
                    <a:srgbClr val="808080"/>
                  </a:solidFill>
                </a:defRPr>
              </a:pPr>
              <a:endParaRPr/>
            </a:p>
          </p:txBody>
        </p:sp>
        <p:sp>
          <p:nvSpPr>
            <p:cNvPr id="160" name="Freeform 129"/>
            <p:cNvSpPr/>
            <p:nvPr/>
          </p:nvSpPr>
          <p:spPr>
            <a:xfrm>
              <a:off x="11009155" y="5847567"/>
              <a:ext cx="348127" cy="2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116" y="0"/>
                  </a:lnTo>
                  <a:lnTo>
                    <a:pt x="21600" y="21600"/>
                  </a:lnTo>
                  <a:lnTo>
                    <a:pt x="13484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solidFill>
                    <a:srgbClr val="808080"/>
                  </a:solidFill>
                </a:defRPr>
              </a:pPr>
              <a:endParaRPr/>
            </a:p>
          </p:txBody>
        </p:sp>
        <p:sp>
          <p:nvSpPr>
            <p:cNvPr id="161" name="Freeform 130"/>
            <p:cNvSpPr/>
            <p:nvPr/>
          </p:nvSpPr>
          <p:spPr>
            <a:xfrm>
              <a:off x="11234910" y="5847567"/>
              <a:ext cx="352346" cy="2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278" y="0"/>
                  </a:lnTo>
                  <a:lnTo>
                    <a:pt x="21600" y="21600"/>
                  </a:lnTo>
                  <a:lnTo>
                    <a:pt x="1332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solidFill>
                    <a:srgbClr val="808080"/>
                  </a:solidFill>
                </a:defRPr>
              </a:pPr>
              <a:endParaRPr/>
            </a:p>
          </p:txBody>
        </p:sp>
        <p:sp>
          <p:nvSpPr>
            <p:cNvPr id="162" name="Freeform 131"/>
            <p:cNvSpPr/>
            <p:nvPr/>
          </p:nvSpPr>
          <p:spPr>
            <a:xfrm>
              <a:off x="11464882" y="5847567"/>
              <a:ext cx="348127" cy="2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116" y="0"/>
                  </a:lnTo>
                  <a:lnTo>
                    <a:pt x="21600" y="21600"/>
                  </a:lnTo>
                  <a:lnTo>
                    <a:pt x="13484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solidFill>
                    <a:srgbClr val="808080"/>
                  </a:solidFill>
                </a:defRPr>
              </a:pPr>
              <a:endParaRPr/>
            </a:p>
          </p:txBody>
        </p:sp>
        <p:sp>
          <p:nvSpPr>
            <p:cNvPr id="163" name="Freeform 132"/>
            <p:cNvSpPr/>
            <p:nvPr/>
          </p:nvSpPr>
          <p:spPr>
            <a:xfrm>
              <a:off x="11690636" y="5847567"/>
              <a:ext cx="523243" cy="2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4371" y="0"/>
                  </a:lnTo>
                  <a:lnTo>
                    <a:pt x="21600" y="21600"/>
                  </a:lnTo>
                  <a:lnTo>
                    <a:pt x="9145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solidFill>
                    <a:srgbClr val="808080"/>
                  </a:solidFill>
                </a:defRPr>
              </a:pPr>
              <a:endParaRPr/>
            </a:p>
          </p:txBody>
        </p:sp>
        <p:sp>
          <p:nvSpPr>
            <p:cNvPr id="164" name="Freeform 139"/>
            <p:cNvSpPr/>
            <p:nvPr/>
          </p:nvSpPr>
          <p:spPr>
            <a:xfrm>
              <a:off x="4180070" y="5847567"/>
              <a:ext cx="322809" cy="308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18" y="21600"/>
                  </a:moveTo>
                  <a:lnTo>
                    <a:pt x="0" y="0"/>
                  </a:lnTo>
                  <a:lnTo>
                    <a:pt x="282" y="0"/>
                  </a:lnTo>
                  <a:lnTo>
                    <a:pt x="21600" y="21600"/>
                  </a:lnTo>
                  <a:lnTo>
                    <a:pt x="21318" y="21600"/>
                  </a:lnTo>
                  <a:close/>
                </a:path>
              </a:pathLst>
            </a:custGeom>
            <a:solidFill>
              <a:srgbClr val="72717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solidFill>
                    <a:srgbClr val="808080"/>
                  </a:solidFill>
                </a:defRPr>
              </a:pPr>
              <a:endParaRPr/>
            </a:p>
          </p:txBody>
        </p:sp>
        <p:sp>
          <p:nvSpPr>
            <p:cNvPr id="165" name="矩形 56"/>
            <p:cNvSpPr txBox="1"/>
            <p:nvPr/>
          </p:nvSpPr>
          <p:spPr>
            <a:xfrm>
              <a:off x="1088025" y="5862961"/>
              <a:ext cx="3217224" cy="256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spAutoFit/>
            </a:bodyPr>
            <a:lstStyle>
              <a:lvl1pPr algn="just">
                <a:defRPr sz="900" b="1" spc="300">
                  <a:solidFill>
                    <a:srgbClr val="808080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r>
                <a:t>国际人才英语考试</a:t>
              </a:r>
            </a:p>
          </p:txBody>
        </p:sp>
        <p:sp>
          <p:nvSpPr>
            <p:cNvPr id="166" name="矩形 57"/>
            <p:cNvSpPr txBox="1"/>
            <p:nvPr/>
          </p:nvSpPr>
          <p:spPr>
            <a:xfrm>
              <a:off x="4421557" y="5835505"/>
              <a:ext cx="5792888" cy="2024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spAutoFit/>
            </a:bodyPr>
            <a:lstStyle>
              <a:lvl1pPr algn="just">
                <a:lnSpc>
                  <a:spcPct val="150000"/>
                </a:lnSpc>
                <a:defRPr sz="800" b="1" spc="60">
                  <a:solidFill>
                    <a:srgbClr val="808080"/>
                  </a:solidFill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defRPr>
              </a:lvl1pPr>
            </a:lstStyle>
            <a:p>
              <a:r>
                <a:t>English Test for International Communication</a:t>
              </a:r>
            </a:p>
          </p:txBody>
        </p:sp>
      </p:grpSp>
      <p:sp>
        <p:nvSpPr>
          <p:cNvPr id="168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713129" y="170855"/>
            <a:ext cx="10515601" cy="13255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spc="300">
                <a:solidFill>
                  <a:srgbClr val="C00000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t>标题文本</a:t>
            </a:r>
          </a:p>
        </p:txBody>
      </p:sp>
      <p:pic>
        <p:nvPicPr>
          <p:cNvPr id="169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762" y="169089"/>
            <a:ext cx="2627015" cy="405429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7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463946" y="6221731"/>
            <a:ext cx="273654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拷贝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成组"/>
          <p:cNvGrpSpPr/>
          <p:nvPr/>
        </p:nvGrpSpPr>
        <p:grpSpPr>
          <a:xfrm>
            <a:off x="-11113" y="536573"/>
            <a:ext cx="12214227" cy="6156329"/>
            <a:chOff x="0" y="-1"/>
            <a:chExt cx="12214226" cy="6156327"/>
          </a:xfrm>
        </p:grpSpPr>
        <p:grpSp>
          <p:nvGrpSpPr>
            <p:cNvPr id="119" name="成组"/>
            <p:cNvGrpSpPr/>
            <p:nvPr/>
          </p:nvGrpSpPr>
          <p:grpSpPr>
            <a:xfrm>
              <a:off x="10938" y="-2"/>
              <a:ext cx="12178360" cy="523835"/>
              <a:chOff x="0" y="0"/>
              <a:chExt cx="12178358" cy="523833"/>
            </a:xfrm>
          </p:grpSpPr>
          <p:sp>
            <p:nvSpPr>
              <p:cNvPr id="114" name="矩形"/>
              <p:cNvSpPr/>
              <p:nvPr/>
            </p:nvSpPr>
            <p:spPr>
              <a:xfrm>
                <a:off x="-1" y="-1"/>
                <a:ext cx="565457" cy="523835"/>
              </a:xfrm>
              <a:prstGeom prst="rect">
                <a:avLst/>
              </a:prstGeom>
              <a:solidFill>
                <a:srgbClr val="C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" name="线条"/>
              <p:cNvSpPr/>
              <p:nvPr/>
            </p:nvSpPr>
            <p:spPr>
              <a:xfrm flipH="1">
                <a:off x="639301" y="-1"/>
                <a:ext cx="2" cy="523835"/>
              </a:xfrm>
              <a:prstGeom prst="line">
                <a:avLst/>
              </a:prstGeom>
              <a:noFill/>
              <a:ln w="28575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118" name="成组"/>
              <p:cNvGrpSpPr/>
              <p:nvPr/>
            </p:nvGrpSpPr>
            <p:grpSpPr>
              <a:xfrm>
                <a:off x="12042481" y="-1"/>
                <a:ext cx="135878" cy="523835"/>
                <a:chOff x="0" y="0"/>
                <a:chExt cx="135876" cy="523833"/>
              </a:xfrm>
            </p:grpSpPr>
            <p:sp>
              <p:nvSpPr>
                <p:cNvPr id="116" name="矩形"/>
                <p:cNvSpPr/>
                <p:nvPr/>
              </p:nvSpPr>
              <p:spPr>
                <a:xfrm flipH="1">
                  <a:off x="49368" y="-1"/>
                  <a:ext cx="86508" cy="523835"/>
                </a:xfrm>
                <a:prstGeom prst="rect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8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7" name="线条"/>
                <p:cNvSpPr/>
                <p:nvPr/>
              </p:nvSpPr>
              <p:spPr>
                <a:xfrm flipH="1">
                  <a:off x="-1" y="-1"/>
                  <a:ext cx="2" cy="523835"/>
                </a:xfrm>
                <a:prstGeom prst="line">
                  <a:avLst/>
                </a:prstGeom>
                <a:noFill/>
                <a:ln w="28575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120" name="矩形"/>
            <p:cNvSpPr/>
            <p:nvPr/>
          </p:nvSpPr>
          <p:spPr>
            <a:xfrm>
              <a:off x="464177" y="5972746"/>
              <a:ext cx="56969" cy="59085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>
                <a:defRPr sz="1800"/>
              </a:pPr>
              <a:endParaRPr/>
            </a:p>
          </p:txBody>
        </p:sp>
        <p:sp>
          <p:nvSpPr>
            <p:cNvPr id="121" name="正方形"/>
            <p:cNvSpPr/>
            <p:nvPr/>
          </p:nvSpPr>
          <p:spPr>
            <a:xfrm>
              <a:off x="635080" y="5972746"/>
              <a:ext cx="59079" cy="59085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>
                <a:defRPr sz="1800">
                  <a:solidFill>
                    <a:srgbClr val="808080"/>
                  </a:solidFill>
                </a:defRPr>
              </a:pPr>
              <a:endParaRPr/>
            </a:p>
          </p:txBody>
        </p:sp>
        <p:sp>
          <p:nvSpPr>
            <p:cNvPr id="122" name="正方形"/>
            <p:cNvSpPr/>
            <p:nvPr/>
          </p:nvSpPr>
          <p:spPr>
            <a:xfrm>
              <a:off x="291165" y="5972746"/>
              <a:ext cx="59080" cy="59085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>
                <a:defRPr sz="1800"/>
              </a:pPr>
              <a:endParaRPr/>
            </a:p>
          </p:txBody>
        </p:sp>
        <p:sp>
          <p:nvSpPr>
            <p:cNvPr id="123" name="正方形"/>
            <p:cNvSpPr/>
            <p:nvPr/>
          </p:nvSpPr>
          <p:spPr>
            <a:xfrm>
              <a:off x="120264" y="5972746"/>
              <a:ext cx="59080" cy="59085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>
                <a:defRPr sz="1800"/>
              </a:pPr>
              <a:endParaRPr/>
            </a:p>
          </p:txBody>
        </p:sp>
        <p:sp>
          <p:nvSpPr>
            <p:cNvPr id="124" name="正方形"/>
            <p:cNvSpPr/>
            <p:nvPr/>
          </p:nvSpPr>
          <p:spPr>
            <a:xfrm>
              <a:off x="805982" y="5972746"/>
              <a:ext cx="59079" cy="59085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>
                <a:defRPr sz="1800">
                  <a:solidFill>
                    <a:srgbClr val="808080"/>
                  </a:solidFill>
                </a:defRPr>
              </a:pPr>
              <a:endParaRPr/>
            </a:p>
          </p:txBody>
        </p:sp>
        <p:sp>
          <p:nvSpPr>
            <p:cNvPr id="125" name="形状"/>
            <p:cNvSpPr/>
            <p:nvPr/>
          </p:nvSpPr>
          <p:spPr>
            <a:xfrm>
              <a:off x="0" y="5848251"/>
              <a:ext cx="12214225" cy="276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8466" y="21600"/>
                  </a:lnTo>
                  <a:lnTo>
                    <a:pt x="17887" y="330"/>
                  </a:lnTo>
                  <a:lnTo>
                    <a:pt x="0" y="330"/>
                  </a:lnTo>
                  <a:lnTo>
                    <a:pt x="0" y="0"/>
                  </a:lnTo>
                  <a:lnTo>
                    <a:pt x="17887" y="0"/>
                  </a:lnTo>
                  <a:lnTo>
                    <a:pt x="18466" y="21270"/>
                  </a:lnTo>
                  <a:lnTo>
                    <a:pt x="21600" y="2127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72717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PingFang SC Regular" panose="020B0400000000000000" charset="-122"/>
                  <a:ea typeface="PingFang SC Regular" panose="020B0400000000000000" charset="-122"/>
                  <a:cs typeface="PingFang SC Regular" panose="020B0400000000000000" charset="-122"/>
                  <a:sym typeface="PingFang SC Regular" panose="020B0400000000000000" charset="-122"/>
                </a:defRPr>
              </a:pPr>
              <a:endParaRPr/>
            </a:p>
          </p:txBody>
        </p:sp>
        <p:sp>
          <p:nvSpPr>
            <p:cNvPr id="126" name="形状"/>
            <p:cNvSpPr/>
            <p:nvPr/>
          </p:nvSpPr>
          <p:spPr>
            <a:xfrm>
              <a:off x="10323752" y="5848251"/>
              <a:ext cx="348136" cy="221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116" y="0"/>
                  </a:lnTo>
                  <a:lnTo>
                    <a:pt x="21600" y="21600"/>
                  </a:lnTo>
                  <a:lnTo>
                    <a:pt x="1335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19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PingFang SC Regular" panose="020B0400000000000000" charset="-122"/>
                  <a:ea typeface="PingFang SC Regular" panose="020B0400000000000000" charset="-122"/>
                  <a:cs typeface="PingFang SC Regular" panose="020B0400000000000000" charset="-122"/>
                  <a:sym typeface="PingFang SC Regular" panose="020B0400000000000000" charset="-122"/>
                </a:defRPr>
              </a:pPr>
              <a:endParaRPr/>
            </a:p>
          </p:txBody>
        </p:sp>
        <p:sp>
          <p:nvSpPr>
            <p:cNvPr id="127" name="形状"/>
            <p:cNvSpPr/>
            <p:nvPr/>
          </p:nvSpPr>
          <p:spPr>
            <a:xfrm>
              <a:off x="10549511" y="5848251"/>
              <a:ext cx="352356" cy="221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278" y="0"/>
                  </a:lnTo>
                  <a:lnTo>
                    <a:pt x="21600" y="21600"/>
                  </a:lnTo>
                  <a:lnTo>
                    <a:pt x="13581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19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PingFang SC Regular" panose="020B0400000000000000" charset="-122"/>
                  <a:ea typeface="PingFang SC Regular" panose="020B0400000000000000" charset="-122"/>
                  <a:cs typeface="PingFang SC Regular" panose="020B0400000000000000" charset="-122"/>
                  <a:sym typeface="PingFang SC Regular" panose="020B0400000000000000" charset="-122"/>
                </a:defRPr>
              </a:pPr>
              <a:endParaRPr/>
            </a:p>
          </p:txBody>
        </p:sp>
        <p:sp>
          <p:nvSpPr>
            <p:cNvPr id="128" name="形状"/>
            <p:cNvSpPr/>
            <p:nvPr/>
          </p:nvSpPr>
          <p:spPr>
            <a:xfrm>
              <a:off x="10779490" y="5848251"/>
              <a:ext cx="352356" cy="221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019" y="0"/>
                  </a:lnTo>
                  <a:lnTo>
                    <a:pt x="21600" y="21600"/>
                  </a:lnTo>
                  <a:lnTo>
                    <a:pt x="1332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19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PingFang SC Regular" panose="020B0400000000000000" charset="-122"/>
                  <a:ea typeface="PingFang SC Regular" panose="020B0400000000000000" charset="-122"/>
                  <a:cs typeface="PingFang SC Regular" panose="020B0400000000000000" charset="-122"/>
                  <a:sym typeface="PingFang SC Regular" panose="020B0400000000000000" charset="-122"/>
                </a:defRPr>
              </a:pPr>
              <a:endParaRPr/>
            </a:p>
          </p:txBody>
        </p:sp>
        <p:sp>
          <p:nvSpPr>
            <p:cNvPr id="129" name="形状"/>
            <p:cNvSpPr/>
            <p:nvPr/>
          </p:nvSpPr>
          <p:spPr>
            <a:xfrm>
              <a:off x="11009468" y="5848251"/>
              <a:ext cx="348137" cy="221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116" y="0"/>
                  </a:lnTo>
                  <a:lnTo>
                    <a:pt x="21600" y="21600"/>
                  </a:lnTo>
                  <a:lnTo>
                    <a:pt x="13484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19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PingFang SC Regular" panose="020B0400000000000000" charset="-122"/>
                  <a:ea typeface="PingFang SC Regular" panose="020B0400000000000000" charset="-122"/>
                  <a:cs typeface="PingFang SC Regular" panose="020B0400000000000000" charset="-122"/>
                  <a:sym typeface="PingFang SC Regular" panose="020B0400000000000000" charset="-122"/>
                </a:defRPr>
              </a:pPr>
              <a:endParaRPr/>
            </a:p>
          </p:txBody>
        </p:sp>
        <p:sp>
          <p:nvSpPr>
            <p:cNvPr id="130" name="形状"/>
            <p:cNvSpPr/>
            <p:nvPr/>
          </p:nvSpPr>
          <p:spPr>
            <a:xfrm>
              <a:off x="11235229" y="5848251"/>
              <a:ext cx="352356" cy="221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278" y="0"/>
                  </a:lnTo>
                  <a:lnTo>
                    <a:pt x="21600" y="21600"/>
                  </a:lnTo>
                  <a:lnTo>
                    <a:pt x="1332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19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PingFang SC Regular" panose="020B0400000000000000" charset="-122"/>
                  <a:ea typeface="PingFang SC Regular" panose="020B0400000000000000" charset="-122"/>
                  <a:cs typeface="PingFang SC Regular" panose="020B0400000000000000" charset="-122"/>
                  <a:sym typeface="PingFang SC Regular" panose="020B0400000000000000" charset="-122"/>
                </a:defRPr>
              </a:pPr>
              <a:endParaRPr/>
            </a:p>
          </p:txBody>
        </p:sp>
        <p:sp>
          <p:nvSpPr>
            <p:cNvPr id="131" name="形状"/>
            <p:cNvSpPr/>
            <p:nvPr/>
          </p:nvSpPr>
          <p:spPr>
            <a:xfrm>
              <a:off x="11465208" y="5848251"/>
              <a:ext cx="348137" cy="221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116" y="0"/>
                  </a:lnTo>
                  <a:lnTo>
                    <a:pt x="21600" y="21600"/>
                  </a:lnTo>
                  <a:lnTo>
                    <a:pt x="13484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19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PingFang SC Regular" panose="020B0400000000000000" charset="-122"/>
                  <a:ea typeface="PingFang SC Regular" panose="020B0400000000000000" charset="-122"/>
                  <a:cs typeface="PingFang SC Regular" panose="020B0400000000000000" charset="-122"/>
                  <a:sym typeface="PingFang SC Regular" panose="020B0400000000000000" charset="-122"/>
                </a:defRPr>
              </a:pPr>
              <a:endParaRPr/>
            </a:p>
          </p:txBody>
        </p:sp>
        <p:sp>
          <p:nvSpPr>
            <p:cNvPr id="132" name="形状"/>
            <p:cNvSpPr/>
            <p:nvPr/>
          </p:nvSpPr>
          <p:spPr>
            <a:xfrm>
              <a:off x="11690969" y="5848251"/>
              <a:ext cx="523258" cy="221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4371" y="0"/>
                  </a:lnTo>
                  <a:lnTo>
                    <a:pt x="21600" y="21600"/>
                  </a:lnTo>
                  <a:lnTo>
                    <a:pt x="9145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19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PingFang SC Regular" panose="020B0400000000000000" charset="-122"/>
                  <a:ea typeface="PingFang SC Regular" panose="020B0400000000000000" charset="-122"/>
                  <a:cs typeface="PingFang SC Regular" panose="020B0400000000000000" charset="-122"/>
                  <a:sym typeface="PingFang SC Regular" panose="020B0400000000000000" charset="-122"/>
                </a:defRPr>
              </a:pPr>
              <a:endParaRPr/>
            </a:p>
          </p:txBody>
        </p:sp>
        <p:sp>
          <p:nvSpPr>
            <p:cNvPr id="133" name="形状"/>
            <p:cNvSpPr/>
            <p:nvPr/>
          </p:nvSpPr>
          <p:spPr>
            <a:xfrm>
              <a:off x="4180189" y="5848251"/>
              <a:ext cx="322818" cy="308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18" y="21600"/>
                  </a:moveTo>
                  <a:lnTo>
                    <a:pt x="0" y="0"/>
                  </a:lnTo>
                  <a:lnTo>
                    <a:pt x="282" y="0"/>
                  </a:lnTo>
                  <a:lnTo>
                    <a:pt x="21600" y="21600"/>
                  </a:lnTo>
                  <a:lnTo>
                    <a:pt x="21318" y="21600"/>
                  </a:lnTo>
                  <a:close/>
                </a:path>
              </a:pathLst>
            </a:custGeom>
            <a:solidFill>
              <a:srgbClr val="72717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PingFang SC Regular" panose="020B0400000000000000" charset="-122"/>
                  <a:ea typeface="PingFang SC Regular" panose="020B0400000000000000" charset="-122"/>
                  <a:cs typeface="PingFang SC Regular" panose="020B0400000000000000" charset="-122"/>
                  <a:sym typeface="PingFang SC Regular" panose="020B0400000000000000" charset="-122"/>
                </a:defRPr>
              </a:pPr>
              <a:endParaRPr/>
            </a:p>
          </p:txBody>
        </p:sp>
        <p:sp>
          <p:nvSpPr>
            <p:cNvPr id="134" name="国际人才英语考试"/>
            <p:cNvSpPr txBox="1"/>
            <p:nvPr/>
          </p:nvSpPr>
          <p:spPr>
            <a:xfrm>
              <a:off x="1088056" y="5863647"/>
              <a:ext cx="3217315" cy="256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spAutoFit/>
            </a:bodyPr>
            <a:lstStyle>
              <a:lvl1pPr algn="just">
                <a:defRPr sz="900">
                  <a:solidFill>
                    <a:srgbClr val="808080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r>
                <a:t>国际人才英语考试</a:t>
              </a:r>
            </a:p>
          </p:txBody>
        </p:sp>
        <p:sp>
          <p:nvSpPr>
            <p:cNvPr id="135" name="English Test for International Communication"/>
            <p:cNvSpPr txBox="1"/>
            <p:nvPr/>
          </p:nvSpPr>
          <p:spPr>
            <a:xfrm>
              <a:off x="4421683" y="5836188"/>
              <a:ext cx="5793053" cy="2024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spAutoFit/>
            </a:bodyPr>
            <a:lstStyle>
              <a:lvl1pPr algn="just">
                <a:lnSpc>
                  <a:spcPct val="150000"/>
                </a:lnSpc>
                <a:defRPr sz="800" b="1">
                  <a:solidFill>
                    <a:srgbClr val="808080"/>
                  </a:solidFill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defRPr>
              </a:lvl1pPr>
            </a:lstStyle>
            <a:p>
              <a:r>
                <a:t>English Test for International Communication</a:t>
              </a:r>
            </a:p>
          </p:txBody>
        </p:sp>
      </p:grpSp>
      <p:pic>
        <p:nvPicPr>
          <p:cNvPr id="137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762" y="169089"/>
            <a:ext cx="2627015" cy="405429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3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0">
            <a:extLst>
              <a:ext uri="{FF2B5EF4-FFF2-40B4-BE49-F238E27FC236}">
                <a16:creationId xmlns:a16="http://schemas.microsoft.com/office/drawing/2014/main" id="{E68AE936-FB32-264E-8A21-C596EC1C9E67}"/>
              </a:ext>
            </a:extLst>
          </p:cNvPr>
          <p:cNvGrpSpPr/>
          <p:nvPr userDrawn="1"/>
        </p:nvGrpSpPr>
        <p:grpSpPr>
          <a:xfrm>
            <a:off x="-10939" y="466340"/>
            <a:ext cx="12213879" cy="6155608"/>
            <a:chOff x="0" y="-1"/>
            <a:chExt cx="12213878" cy="6155606"/>
          </a:xfrm>
        </p:grpSpPr>
        <p:grpSp>
          <p:nvGrpSpPr>
            <p:cNvPr id="4" name="组合 41">
              <a:extLst>
                <a:ext uri="{FF2B5EF4-FFF2-40B4-BE49-F238E27FC236}">
                  <a16:creationId xmlns:a16="http://schemas.microsoft.com/office/drawing/2014/main" id="{BF7E5207-C6FF-AF42-A0FC-662065D764C0}"/>
                </a:ext>
              </a:extLst>
            </p:cNvPr>
            <p:cNvGrpSpPr/>
            <p:nvPr/>
          </p:nvGrpSpPr>
          <p:grpSpPr>
            <a:xfrm>
              <a:off x="10938" y="-2"/>
              <a:ext cx="12178013" cy="523773"/>
              <a:chOff x="0" y="0"/>
              <a:chExt cx="12178012" cy="523772"/>
            </a:xfrm>
          </p:grpSpPr>
          <p:sp>
            <p:nvSpPr>
              <p:cNvPr id="21" name="矩形 58">
                <a:extLst>
                  <a:ext uri="{FF2B5EF4-FFF2-40B4-BE49-F238E27FC236}">
                    <a16:creationId xmlns:a16="http://schemas.microsoft.com/office/drawing/2014/main" id="{A6807C36-6564-4246-B0CD-B5B71FC3D741}"/>
                  </a:ext>
                </a:extLst>
              </p:cNvPr>
              <p:cNvSpPr/>
              <p:nvPr/>
            </p:nvSpPr>
            <p:spPr>
              <a:xfrm>
                <a:off x="-1" y="-1"/>
                <a:ext cx="565440" cy="523773"/>
              </a:xfrm>
              <a:prstGeom prst="rect">
                <a:avLst/>
              </a:prstGeom>
              <a:solidFill>
                <a:srgbClr val="C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" name="直接连接符 59">
                <a:extLst>
                  <a:ext uri="{FF2B5EF4-FFF2-40B4-BE49-F238E27FC236}">
                    <a16:creationId xmlns:a16="http://schemas.microsoft.com/office/drawing/2014/main" id="{5012961A-2E06-D549-9D93-8DF2F7DD5D36}"/>
                  </a:ext>
                </a:extLst>
              </p:cNvPr>
              <p:cNvSpPr/>
              <p:nvPr/>
            </p:nvSpPr>
            <p:spPr>
              <a:xfrm flipH="1">
                <a:off x="639282" y="0"/>
                <a:ext cx="3" cy="523773"/>
              </a:xfrm>
              <a:prstGeom prst="line">
                <a:avLst/>
              </a:prstGeom>
              <a:noFill/>
              <a:ln w="28575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pc="3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grpSp>
            <p:nvGrpSpPr>
              <p:cNvPr id="23" name="组合 9">
                <a:extLst>
                  <a:ext uri="{FF2B5EF4-FFF2-40B4-BE49-F238E27FC236}">
                    <a16:creationId xmlns:a16="http://schemas.microsoft.com/office/drawing/2014/main" id="{7E66BAC9-99E1-974C-BF8D-C6297DF5D7C9}"/>
                  </a:ext>
                </a:extLst>
              </p:cNvPr>
              <p:cNvGrpSpPr/>
              <p:nvPr/>
            </p:nvGrpSpPr>
            <p:grpSpPr>
              <a:xfrm>
                <a:off x="12042139" y="-1"/>
                <a:ext cx="135874" cy="523773"/>
                <a:chOff x="0" y="0"/>
                <a:chExt cx="135873" cy="523772"/>
              </a:xfrm>
            </p:grpSpPr>
            <p:sp>
              <p:nvSpPr>
                <p:cNvPr id="24" name="矩形 61">
                  <a:extLst>
                    <a:ext uri="{FF2B5EF4-FFF2-40B4-BE49-F238E27FC236}">
                      <a16:creationId xmlns:a16="http://schemas.microsoft.com/office/drawing/2014/main" id="{993547F9-093D-D846-AA8C-C9F4F885FE4D}"/>
                    </a:ext>
                  </a:extLst>
                </p:cNvPr>
                <p:cNvSpPr/>
                <p:nvPr/>
              </p:nvSpPr>
              <p:spPr>
                <a:xfrm flipH="1">
                  <a:off x="49368" y="-1"/>
                  <a:ext cx="86505" cy="523773"/>
                </a:xfrm>
                <a:prstGeom prst="rect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 sz="18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5" name="直接连接符 62">
                  <a:extLst>
                    <a:ext uri="{FF2B5EF4-FFF2-40B4-BE49-F238E27FC236}">
                      <a16:creationId xmlns:a16="http://schemas.microsoft.com/office/drawing/2014/main" id="{B157F094-534D-0A46-BD66-99E6F69DE964}"/>
                    </a:ext>
                  </a:extLst>
                </p:cNvPr>
                <p:cNvSpPr/>
                <p:nvPr/>
              </p:nvSpPr>
              <p:spPr>
                <a:xfrm flipH="1">
                  <a:off x="-1" y="0"/>
                  <a:ext cx="2" cy="523773"/>
                </a:xfrm>
                <a:prstGeom prst="line">
                  <a:avLst/>
                </a:prstGeom>
                <a:solidFill>
                  <a:srgbClr val="C00000"/>
                </a:solidFill>
                <a:ln w="28575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>
                    <a:defRPr spc="3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</p:grpSp>
        </p:grpSp>
        <p:sp>
          <p:nvSpPr>
            <p:cNvPr id="5" name="Rectangle 120">
              <a:extLst>
                <a:ext uri="{FF2B5EF4-FFF2-40B4-BE49-F238E27FC236}">
                  <a16:creationId xmlns:a16="http://schemas.microsoft.com/office/drawing/2014/main" id="{34DDEA2B-7010-8E4C-921F-D17CAD6CFF08}"/>
                </a:ext>
              </a:extLst>
            </p:cNvPr>
            <p:cNvSpPr/>
            <p:nvPr/>
          </p:nvSpPr>
          <p:spPr>
            <a:xfrm>
              <a:off x="464164" y="5972047"/>
              <a:ext cx="56968" cy="59078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sp>
          <p:nvSpPr>
            <p:cNvPr id="6" name="Rectangle 121">
              <a:extLst>
                <a:ext uri="{FF2B5EF4-FFF2-40B4-BE49-F238E27FC236}">
                  <a16:creationId xmlns:a16="http://schemas.microsoft.com/office/drawing/2014/main" id="{80D4359C-2588-1C44-A47F-F918BBC75255}"/>
                </a:ext>
              </a:extLst>
            </p:cNvPr>
            <p:cNvSpPr/>
            <p:nvPr/>
          </p:nvSpPr>
          <p:spPr>
            <a:xfrm>
              <a:off x="635062" y="5972047"/>
              <a:ext cx="59078" cy="59078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solidFill>
                    <a:srgbClr val="808080"/>
                  </a:solidFill>
                </a:defRPr>
              </a:pPr>
              <a:endParaRPr/>
            </a:p>
          </p:txBody>
        </p:sp>
        <p:sp>
          <p:nvSpPr>
            <p:cNvPr id="7" name="Rectangle 122">
              <a:extLst>
                <a:ext uri="{FF2B5EF4-FFF2-40B4-BE49-F238E27FC236}">
                  <a16:creationId xmlns:a16="http://schemas.microsoft.com/office/drawing/2014/main" id="{253A1E8A-9FFB-0D49-BA4B-7D48E619371A}"/>
                </a:ext>
              </a:extLst>
            </p:cNvPr>
            <p:cNvSpPr/>
            <p:nvPr/>
          </p:nvSpPr>
          <p:spPr>
            <a:xfrm>
              <a:off x="291157" y="5972047"/>
              <a:ext cx="59078" cy="59078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sp>
          <p:nvSpPr>
            <p:cNvPr id="8" name="Rectangle 123">
              <a:extLst>
                <a:ext uri="{FF2B5EF4-FFF2-40B4-BE49-F238E27FC236}">
                  <a16:creationId xmlns:a16="http://schemas.microsoft.com/office/drawing/2014/main" id="{145DB81F-4EF0-9E4A-8FFA-84A6AB85A2C2}"/>
                </a:ext>
              </a:extLst>
            </p:cNvPr>
            <p:cNvSpPr/>
            <p:nvPr/>
          </p:nvSpPr>
          <p:spPr>
            <a:xfrm>
              <a:off x="120261" y="5972047"/>
              <a:ext cx="59078" cy="59078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sp>
          <p:nvSpPr>
            <p:cNvPr id="9" name="Rectangle 124">
              <a:extLst>
                <a:ext uri="{FF2B5EF4-FFF2-40B4-BE49-F238E27FC236}">
                  <a16:creationId xmlns:a16="http://schemas.microsoft.com/office/drawing/2014/main" id="{52CA2135-2036-3940-A7C0-90E45A7D67C8}"/>
                </a:ext>
              </a:extLst>
            </p:cNvPr>
            <p:cNvSpPr/>
            <p:nvPr/>
          </p:nvSpPr>
          <p:spPr>
            <a:xfrm>
              <a:off x="805959" y="5972047"/>
              <a:ext cx="59078" cy="59078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solidFill>
                    <a:srgbClr val="808080"/>
                  </a:solidFill>
                </a:defRPr>
              </a:pPr>
              <a:endParaRPr/>
            </a:p>
          </p:txBody>
        </p:sp>
        <p:sp>
          <p:nvSpPr>
            <p:cNvPr id="10" name="Freeform 125">
              <a:extLst>
                <a:ext uri="{FF2B5EF4-FFF2-40B4-BE49-F238E27FC236}">
                  <a16:creationId xmlns:a16="http://schemas.microsoft.com/office/drawing/2014/main" id="{7FADF6BF-8BE3-E94E-83F4-8524F4E1F24F}"/>
                </a:ext>
              </a:extLst>
            </p:cNvPr>
            <p:cNvSpPr/>
            <p:nvPr/>
          </p:nvSpPr>
          <p:spPr>
            <a:xfrm>
              <a:off x="0" y="5847567"/>
              <a:ext cx="12213878" cy="276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8466" y="21600"/>
                  </a:lnTo>
                  <a:lnTo>
                    <a:pt x="17887" y="330"/>
                  </a:lnTo>
                  <a:lnTo>
                    <a:pt x="0" y="330"/>
                  </a:lnTo>
                  <a:lnTo>
                    <a:pt x="0" y="0"/>
                  </a:lnTo>
                  <a:lnTo>
                    <a:pt x="17887" y="0"/>
                  </a:lnTo>
                  <a:lnTo>
                    <a:pt x="18466" y="21270"/>
                  </a:lnTo>
                  <a:lnTo>
                    <a:pt x="21600" y="2127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72717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sp>
          <p:nvSpPr>
            <p:cNvPr id="11" name="Freeform 126">
              <a:extLst>
                <a:ext uri="{FF2B5EF4-FFF2-40B4-BE49-F238E27FC236}">
                  <a16:creationId xmlns:a16="http://schemas.microsoft.com/office/drawing/2014/main" id="{351B76FF-3F99-814B-8AA9-A236A13D1283}"/>
                </a:ext>
              </a:extLst>
            </p:cNvPr>
            <p:cNvSpPr/>
            <p:nvPr/>
          </p:nvSpPr>
          <p:spPr>
            <a:xfrm>
              <a:off x="10323458" y="5847567"/>
              <a:ext cx="348127" cy="2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116" y="0"/>
                  </a:lnTo>
                  <a:lnTo>
                    <a:pt x="21600" y="21600"/>
                  </a:lnTo>
                  <a:lnTo>
                    <a:pt x="1335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solidFill>
                    <a:srgbClr val="808080"/>
                  </a:solidFill>
                </a:defRPr>
              </a:pPr>
              <a:endParaRPr/>
            </a:p>
          </p:txBody>
        </p:sp>
        <p:sp>
          <p:nvSpPr>
            <p:cNvPr id="12" name="Freeform 127">
              <a:extLst>
                <a:ext uri="{FF2B5EF4-FFF2-40B4-BE49-F238E27FC236}">
                  <a16:creationId xmlns:a16="http://schemas.microsoft.com/office/drawing/2014/main" id="{CFD62785-6710-C64E-BBA4-A0D0A04FF657}"/>
                </a:ext>
              </a:extLst>
            </p:cNvPr>
            <p:cNvSpPr/>
            <p:nvPr/>
          </p:nvSpPr>
          <p:spPr>
            <a:xfrm>
              <a:off x="10549211" y="5847567"/>
              <a:ext cx="352346" cy="2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278" y="0"/>
                  </a:lnTo>
                  <a:lnTo>
                    <a:pt x="21600" y="21600"/>
                  </a:lnTo>
                  <a:lnTo>
                    <a:pt x="13581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solidFill>
                    <a:srgbClr val="808080"/>
                  </a:solidFill>
                </a:defRPr>
              </a:pPr>
              <a:endParaRPr/>
            </a:p>
          </p:txBody>
        </p:sp>
        <p:sp>
          <p:nvSpPr>
            <p:cNvPr id="13" name="Freeform 128">
              <a:extLst>
                <a:ext uri="{FF2B5EF4-FFF2-40B4-BE49-F238E27FC236}">
                  <a16:creationId xmlns:a16="http://schemas.microsoft.com/office/drawing/2014/main" id="{B4B696F8-E941-6D4A-8361-7D2806391BB8}"/>
                </a:ext>
              </a:extLst>
            </p:cNvPr>
            <p:cNvSpPr/>
            <p:nvPr/>
          </p:nvSpPr>
          <p:spPr>
            <a:xfrm>
              <a:off x="10779183" y="5847567"/>
              <a:ext cx="352346" cy="2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019" y="0"/>
                  </a:lnTo>
                  <a:lnTo>
                    <a:pt x="21600" y="21600"/>
                  </a:lnTo>
                  <a:lnTo>
                    <a:pt x="1332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solidFill>
                    <a:srgbClr val="808080"/>
                  </a:solidFill>
                </a:defRPr>
              </a:pPr>
              <a:endParaRPr/>
            </a:p>
          </p:txBody>
        </p:sp>
        <p:sp>
          <p:nvSpPr>
            <p:cNvPr id="14" name="Freeform 129">
              <a:extLst>
                <a:ext uri="{FF2B5EF4-FFF2-40B4-BE49-F238E27FC236}">
                  <a16:creationId xmlns:a16="http://schemas.microsoft.com/office/drawing/2014/main" id="{C56CBC73-2854-974E-B658-6B48D9B8EEA8}"/>
                </a:ext>
              </a:extLst>
            </p:cNvPr>
            <p:cNvSpPr/>
            <p:nvPr/>
          </p:nvSpPr>
          <p:spPr>
            <a:xfrm>
              <a:off x="11009155" y="5847567"/>
              <a:ext cx="348127" cy="2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116" y="0"/>
                  </a:lnTo>
                  <a:lnTo>
                    <a:pt x="21600" y="21600"/>
                  </a:lnTo>
                  <a:lnTo>
                    <a:pt x="13484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solidFill>
                    <a:srgbClr val="808080"/>
                  </a:solidFill>
                </a:defRPr>
              </a:pPr>
              <a:endParaRPr/>
            </a:p>
          </p:txBody>
        </p:sp>
        <p:sp>
          <p:nvSpPr>
            <p:cNvPr id="15" name="Freeform 130">
              <a:extLst>
                <a:ext uri="{FF2B5EF4-FFF2-40B4-BE49-F238E27FC236}">
                  <a16:creationId xmlns:a16="http://schemas.microsoft.com/office/drawing/2014/main" id="{F9891E0F-2D2C-7246-9374-2DFE5B6EC6C7}"/>
                </a:ext>
              </a:extLst>
            </p:cNvPr>
            <p:cNvSpPr/>
            <p:nvPr/>
          </p:nvSpPr>
          <p:spPr>
            <a:xfrm>
              <a:off x="11234910" y="5847567"/>
              <a:ext cx="352346" cy="2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278" y="0"/>
                  </a:lnTo>
                  <a:lnTo>
                    <a:pt x="21600" y="21600"/>
                  </a:lnTo>
                  <a:lnTo>
                    <a:pt x="1332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solidFill>
                    <a:srgbClr val="808080"/>
                  </a:solidFill>
                </a:defRPr>
              </a:pPr>
              <a:endParaRPr/>
            </a:p>
          </p:txBody>
        </p:sp>
        <p:sp>
          <p:nvSpPr>
            <p:cNvPr id="16" name="Freeform 131">
              <a:extLst>
                <a:ext uri="{FF2B5EF4-FFF2-40B4-BE49-F238E27FC236}">
                  <a16:creationId xmlns:a16="http://schemas.microsoft.com/office/drawing/2014/main" id="{924800B2-FABD-1249-8931-B2F1A76EDB44}"/>
                </a:ext>
              </a:extLst>
            </p:cNvPr>
            <p:cNvSpPr/>
            <p:nvPr/>
          </p:nvSpPr>
          <p:spPr>
            <a:xfrm>
              <a:off x="11464882" y="5847567"/>
              <a:ext cx="348127" cy="2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116" y="0"/>
                  </a:lnTo>
                  <a:lnTo>
                    <a:pt x="21600" y="21600"/>
                  </a:lnTo>
                  <a:lnTo>
                    <a:pt x="13484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solidFill>
                    <a:srgbClr val="808080"/>
                  </a:solidFill>
                </a:defRPr>
              </a:pPr>
              <a:endParaRPr/>
            </a:p>
          </p:txBody>
        </p:sp>
        <p:sp>
          <p:nvSpPr>
            <p:cNvPr id="17" name="Freeform 132">
              <a:extLst>
                <a:ext uri="{FF2B5EF4-FFF2-40B4-BE49-F238E27FC236}">
                  <a16:creationId xmlns:a16="http://schemas.microsoft.com/office/drawing/2014/main" id="{0572E7C4-2DD0-5A46-BDA0-B033EB310BE4}"/>
                </a:ext>
              </a:extLst>
            </p:cNvPr>
            <p:cNvSpPr/>
            <p:nvPr/>
          </p:nvSpPr>
          <p:spPr>
            <a:xfrm>
              <a:off x="11690636" y="5847567"/>
              <a:ext cx="523243" cy="2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4371" y="0"/>
                  </a:lnTo>
                  <a:lnTo>
                    <a:pt x="21600" y="21600"/>
                  </a:lnTo>
                  <a:lnTo>
                    <a:pt x="9145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solidFill>
                    <a:srgbClr val="808080"/>
                  </a:solidFill>
                </a:defRPr>
              </a:pPr>
              <a:endParaRPr/>
            </a:p>
          </p:txBody>
        </p:sp>
        <p:sp>
          <p:nvSpPr>
            <p:cNvPr id="18" name="Freeform 139">
              <a:extLst>
                <a:ext uri="{FF2B5EF4-FFF2-40B4-BE49-F238E27FC236}">
                  <a16:creationId xmlns:a16="http://schemas.microsoft.com/office/drawing/2014/main" id="{F0F65342-4A64-7543-BD7E-9666F8030F2F}"/>
                </a:ext>
              </a:extLst>
            </p:cNvPr>
            <p:cNvSpPr/>
            <p:nvPr/>
          </p:nvSpPr>
          <p:spPr>
            <a:xfrm>
              <a:off x="4180070" y="5847567"/>
              <a:ext cx="322809" cy="308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18" y="21600"/>
                  </a:moveTo>
                  <a:lnTo>
                    <a:pt x="0" y="0"/>
                  </a:lnTo>
                  <a:lnTo>
                    <a:pt x="282" y="0"/>
                  </a:lnTo>
                  <a:lnTo>
                    <a:pt x="21600" y="21600"/>
                  </a:lnTo>
                  <a:lnTo>
                    <a:pt x="21318" y="21600"/>
                  </a:lnTo>
                  <a:close/>
                </a:path>
              </a:pathLst>
            </a:custGeom>
            <a:solidFill>
              <a:srgbClr val="72717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solidFill>
                    <a:srgbClr val="808080"/>
                  </a:solidFill>
                </a:defRPr>
              </a:pPr>
              <a:endParaRPr/>
            </a:p>
          </p:txBody>
        </p:sp>
        <p:sp>
          <p:nvSpPr>
            <p:cNvPr id="19" name="矩形 56">
              <a:extLst>
                <a:ext uri="{FF2B5EF4-FFF2-40B4-BE49-F238E27FC236}">
                  <a16:creationId xmlns:a16="http://schemas.microsoft.com/office/drawing/2014/main" id="{D4D8FF7E-1D5B-E640-BB74-5E3E1CC042C4}"/>
                </a:ext>
              </a:extLst>
            </p:cNvPr>
            <p:cNvSpPr txBox="1"/>
            <p:nvPr/>
          </p:nvSpPr>
          <p:spPr>
            <a:xfrm>
              <a:off x="1088025" y="5862961"/>
              <a:ext cx="3217224" cy="256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spAutoFit/>
            </a:bodyPr>
            <a:lstStyle>
              <a:lvl1pPr algn="just">
                <a:defRPr sz="900" b="1" spc="300">
                  <a:solidFill>
                    <a:srgbClr val="808080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r>
                <a:t>国际人才英语考试</a:t>
              </a:r>
            </a:p>
          </p:txBody>
        </p:sp>
        <p:sp>
          <p:nvSpPr>
            <p:cNvPr id="20" name="矩形 57">
              <a:extLst>
                <a:ext uri="{FF2B5EF4-FFF2-40B4-BE49-F238E27FC236}">
                  <a16:creationId xmlns:a16="http://schemas.microsoft.com/office/drawing/2014/main" id="{C7AADB90-4468-9C49-892F-DC4B0F1A770E}"/>
                </a:ext>
              </a:extLst>
            </p:cNvPr>
            <p:cNvSpPr txBox="1"/>
            <p:nvPr/>
          </p:nvSpPr>
          <p:spPr>
            <a:xfrm>
              <a:off x="4421557" y="5835505"/>
              <a:ext cx="5792888" cy="2024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spAutoFit/>
            </a:bodyPr>
            <a:lstStyle>
              <a:lvl1pPr algn="just">
                <a:lnSpc>
                  <a:spcPct val="150000"/>
                </a:lnSpc>
                <a:defRPr sz="800" b="1" spc="60">
                  <a:solidFill>
                    <a:srgbClr val="808080"/>
                  </a:solidFill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defRPr>
              </a:lvl1pPr>
            </a:lstStyle>
            <a:p>
              <a:r>
                <a:t>English Test for International Communication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0854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6B301-3B98-334C-BE29-1BC29D4EB5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3702" y="6353484"/>
            <a:ext cx="2368649" cy="36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6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5067-8E99-524B-BD63-1403E648781A}" type="datetimeFigureOut">
              <a:rPr kumimoji="1" lang="zh-CN" altLang="en-US" smtClean="0"/>
              <a:t>2022/11/8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CAA3-9368-1247-B52C-C8BEA72776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5067-8E99-524B-BD63-1403E648781A}" type="datetimeFigureOut">
              <a:rPr kumimoji="1" lang="zh-CN" altLang="en-US" smtClean="0"/>
              <a:t>2022/11/8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CAA3-9368-1247-B52C-C8BEA72776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5067-8E99-524B-BD63-1403E648781A}" type="datetimeFigureOut">
              <a:rPr kumimoji="1" lang="zh-CN" altLang="en-US" smtClean="0"/>
              <a:t>2022/11/8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CAA3-9368-1247-B52C-C8BEA72776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5067-8E99-524B-BD63-1403E648781A}" type="datetimeFigureOut">
              <a:rPr kumimoji="1" lang="zh-CN" altLang="en-US" smtClean="0"/>
              <a:t>2022/11/8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CAA3-9368-1247-B52C-C8BEA72776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5067-8E99-524B-BD63-1403E648781A}" type="datetimeFigureOut">
              <a:rPr kumimoji="1" lang="zh-CN" altLang="en-US" smtClean="0"/>
              <a:t>2022/11/8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CAA3-9368-1247-B52C-C8BEA72776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5067-8E99-524B-BD63-1403E648781A}" type="datetimeFigureOut">
              <a:rPr kumimoji="1" lang="zh-CN" altLang="en-US" smtClean="0"/>
              <a:t>2022/11/8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CAA3-9368-1247-B52C-C8BEA72776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5067-8E99-524B-BD63-1403E648781A}" type="datetimeFigureOut">
              <a:rPr kumimoji="1" lang="zh-CN" altLang="en-US" smtClean="0"/>
              <a:t>2022/11/8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CAA3-9368-1247-B52C-C8BEA72776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5067-8E99-524B-BD63-1403E648781A}" type="datetimeFigureOut">
              <a:rPr kumimoji="1" lang="zh-CN" altLang="en-US" smtClean="0"/>
              <a:t>2022/11/8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CAA3-9368-1247-B52C-C8BEA72776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F5067-8E99-524B-BD63-1403E648781A}" type="datetimeFigureOut">
              <a:rPr kumimoji="1" lang="zh-CN" altLang="en-US" smtClean="0"/>
              <a:t>2022/11/8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3CAA3-9368-1247-B52C-C8BEA72776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5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emf"/><Relationship Id="rId5" Type="http://schemas.openxmlformats.org/officeDocument/2006/relationships/image" Target="../media/image39.tif"/><Relationship Id="rId4" Type="http://schemas.openxmlformats.org/officeDocument/2006/relationships/image" Target="../media/image38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15.em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emf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etic.claonline.cn/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etic.claonline.cn/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etic.claonline.cn/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29" y="1006974"/>
            <a:ext cx="10731500" cy="31115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2255541" y="4356450"/>
            <a:ext cx="7680917" cy="1494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200" b="1" dirty="0">
                <a:solidFill>
                  <a:srgbClr val="FF0000"/>
                </a:solidFill>
              </a:rPr>
              <a:t>国才理念：</a:t>
            </a:r>
            <a:endParaRPr kumimoji="1" lang="en-US" altLang="zh-CN" sz="32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zh-CN" altLang="en-US" sz="3200" b="1" dirty="0">
                <a:solidFill>
                  <a:srgbClr val="FF0000"/>
                </a:solidFill>
              </a:rPr>
              <a:t>立足中国 </a:t>
            </a:r>
            <a:r>
              <a:rPr kumimoji="1" lang="en-US" altLang="zh-CN" sz="3200" b="1" dirty="0">
                <a:solidFill>
                  <a:srgbClr val="FF0000"/>
                </a:solidFill>
              </a:rPr>
              <a:t>·</a:t>
            </a:r>
            <a:r>
              <a:rPr kumimoji="1" lang="zh-CN" altLang="en-US" sz="3200" b="1" dirty="0">
                <a:solidFill>
                  <a:srgbClr val="FF0000"/>
                </a:solidFill>
              </a:rPr>
              <a:t> 沟通世界 </a:t>
            </a:r>
            <a:r>
              <a:rPr kumimoji="1" lang="en-US" altLang="zh-CN" sz="3200" b="1" dirty="0">
                <a:solidFill>
                  <a:srgbClr val="FF0000"/>
                </a:solidFill>
              </a:rPr>
              <a:t>·</a:t>
            </a:r>
            <a:r>
              <a:rPr kumimoji="1" lang="zh-CN" altLang="en-US" sz="3200" b="1" dirty="0">
                <a:solidFill>
                  <a:srgbClr val="FF0000"/>
                </a:solidFill>
              </a:rPr>
              <a:t> 服务职场 </a:t>
            </a:r>
            <a:r>
              <a:rPr kumimoji="1" lang="en-US" altLang="zh-CN" sz="3200" b="1" dirty="0">
                <a:solidFill>
                  <a:srgbClr val="FF0000"/>
                </a:solidFill>
              </a:rPr>
              <a:t>·</a:t>
            </a:r>
            <a:r>
              <a:rPr kumimoji="1" lang="zh-CN" altLang="en-US" sz="3200" b="1" dirty="0">
                <a:solidFill>
                  <a:srgbClr val="FF0000"/>
                </a:solidFill>
              </a:rPr>
              <a:t> 推动教学</a:t>
            </a:r>
            <a:endParaRPr lang="zh-CN" altLang="en-US" sz="2400" dirty="0"/>
          </a:p>
        </p:txBody>
      </p:sp>
      <p:sp>
        <p:nvSpPr>
          <p:cNvPr id="8" name="还记得国才初级都考啥吗？"/>
          <p:cNvSpPr txBox="1"/>
          <p:nvPr/>
        </p:nvSpPr>
        <p:spPr>
          <a:xfrm>
            <a:off x="838199" y="148388"/>
            <a:ext cx="10905161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300">
                <a:solidFill>
                  <a:srgbClr val="C00000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rPr lang="zh-CN" altLang="en-US" sz="2800" dirty="0"/>
              <a:t>国才考试介绍及理念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8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" grpId="0" animBg="1" advAuto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本框 51"/>
          <p:cNvSpPr txBox="1"/>
          <p:nvPr/>
        </p:nvSpPr>
        <p:spPr>
          <a:xfrm>
            <a:off x="1200740" y="381427"/>
            <a:ext cx="431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95C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仿宋S" panose="00020600040101010101" pitchFamily="18" charset="-122"/>
                <a:ea typeface="汉仪仿宋S" panose="00020600040101010101" pitchFamily="18" charset="-122"/>
              </a:rPr>
              <a:t>国才校企案例 ｜ 多维促动  师生共赢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95B1DF3B-30E3-2745-AE12-D5F4DDAEB6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94" r="20208" b="37704"/>
          <a:stretch>
            <a:fillRect/>
          </a:stretch>
        </p:blipFill>
        <p:spPr>
          <a:xfrm>
            <a:off x="580391" y="380998"/>
            <a:ext cx="620349" cy="464815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5BBBE298-8D63-4048-B655-20335992B269}"/>
              </a:ext>
            </a:extLst>
          </p:cNvPr>
          <p:cNvSpPr txBox="1"/>
          <p:nvPr/>
        </p:nvSpPr>
        <p:spPr>
          <a:xfrm>
            <a:off x="1200740" y="1017651"/>
            <a:ext cx="4004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pc="600" dirty="0">
                <a:latin typeface="微软雅黑" panose="020B0503020204020204" charset="-122"/>
                <a:ea typeface="微软雅黑" panose="020B0503020204020204" charset="-122"/>
              </a:rPr>
              <a:t>01</a:t>
            </a:r>
            <a:r>
              <a:rPr lang="zh-CN" altLang="en-US" sz="2400" b="1" spc="600" dirty="0">
                <a:latin typeface="微软雅黑" panose="020B0503020204020204" charset="-122"/>
                <a:ea typeface="微软雅黑" panose="020B0503020204020204" charset="-122"/>
              </a:rPr>
              <a:t>校企合作</a:t>
            </a:r>
            <a:r>
              <a:rPr lang="en-US" altLang="zh-CN" sz="2400" spc="6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spc="600" dirty="0">
                <a:latin typeface="微软雅黑" panose="020B0503020204020204" charset="-122"/>
                <a:ea typeface="微软雅黑" panose="020B0503020204020204" charset="-122"/>
              </a:rPr>
              <a:t>实习项目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0D0FA8BF-1F0B-ED43-BEB9-89207DC5D0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512" y="853691"/>
            <a:ext cx="3082320" cy="2054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B448FF77-0DAF-1249-B7A1-7E0B95D45252}"/>
              </a:ext>
            </a:extLst>
          </p:cNvPr>
          <p:cNvSpPr txBox="1"/>
          <p:nvPr/>
        </p:nvSpPr>
        <p:spPr>
          <a:xfrm>
            <a:off x="8528643" y="1367993"/>
            <a:ext cx="1891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spc="3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国才考生担任</a:t>
            </a:r>
            <a:endParaRPr lang="en-US" altLang="zh-CN" sz="1600" spc="3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spc="3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黑山共和国大使</a:t>
            </a:r>
            <a:endParaRPr lang="en-US" altLang="zh-CN" sz="1600" spc="3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spc="3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随行翻译</a:t>
            </a:r>
            <a:endParaRPr lang="zh-CN" altLang="en-US" sz="1600" spc="3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3C5ADB69-75D9-6346-818F-5586C2D1A3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1"/>
          <a:stretch>
            <a:fillRect/>
          </a:stretch>
        </p:blipFill>
        <p:spPr>
          <a:xfrm>
            <a:off x="6927804" y="2770925"/>
            <a:ext cx="3201678" cy="20458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B967E94E-C9A7-554F-86F1-311415A8D257}"/>
              </a:ext>
            </a:extLst>
          </p:cNvPr>
          <p:cNvSpPr txBox="1"/>
          <p:nvPr/>
        </p:nvSpPr>
        <p:spPr>
          <a:xfrm>
            <a:off x="10419744" y="3237977"/>
            <a:ext cx="1701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spc="3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国才考生在</a:t>
            </a:r>
            <a:endParaRPr lang="en-US" altLang="zh-CN" sz="1600" spc="3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spc="3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尼日利亚带领销售团队</a:t>
            </a:r>
            <a:endParaRPr lang="zh-CN" altLang="en-US" sz="1600" spc="3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23777EE-E104-534D-BE44-1DDC919023FC}"/>
              </a:ext>
            </a:extLst>
          </p:cNvPr>
          <p:cNvSpPr txBox="1"/>
          <p:nvPr/>
        </p:nvSpPr>
        <p:spPr>
          <a:xfrm>
            <a:off x="6117559" y="5364505"/>
            <a:ext cx="2137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spc="3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国才考生志愿服务北京世园会</a:t>
            </a:r>
            <a:endParaRPr lang="en-US" altLang="zh-CN" sz="1600" spc="3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8A51B2B1-751C-D44D-B051-3C83E22184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 t="17473"/>
          <a:stretch>
            <a:fillRect/>
          </a:stretch>
        </p:blipFill>
        <p:spPr>
          <a:xfrm>
            <a:off x="8626939" y="4441718"/>
            <a:ext cx="3320159" cy="1923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4FF47CF5-B684-0246-97F9-E1E11AAB7B07}"/>
              </a:ext>
            </a:extLst>
          </p:cNvPr>
          <p:cNvSpPr/>
          <p:nvPr/>
        </p:nvSpPr>
        <p:spPr>
          <a:xfrm>
            <a:off x="520706" y="2125753"/>
            <a:ext cx="4569542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sz="20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国才考试长期为考生提供多种志愿服务活动</a:t>
            </a:r>
          </a:p>
          <a:p>
            <a:pPr marL="342900" indent="-342900">
              <a:lnSpc>
                <a:spcPct val="150000"/>
              </a:lnSpc>
              <a:buFont typeface="微软雅黑" panose="020B0503020204020204" pitchFamily="34" charset="-122"/>
              <a:buChar char="−"/>
            </a:pPr>
            <a:r>
              <a:rPr lang="zh-CN" altLang="en-US" sz="2000" spc="3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在世界盛会聆听行业大咖讲座</a:t>
            </a:r>
            <a:endParaRPr lang="en-US" altLang="zh-CN" sz="2000" spc="3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微软雅黑" panose="020B0503020204020204" pitchFamily="34" charset="-122"/>
              <a:buChar char="−"/>
            </a:pPr>
            <a:r>
              <a:rPr lang="zh-CN" altLang="en-US" sz="2000" spc="3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结识全国高校的志同道合伙伴</a:t>
            </a:r>
            <a:endParaRPr lang="en-US" altLang="zh-CN" sz="2000" spc="3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微软雅黑" panose="020B0503020204020204" pitchFamily="34" charset="-122"/>
              <a:buChar char="−"/>
            </a:pPr>
            <a:r>
              <a:rPr lang="zh-CN" altLang="en-US" sz="2000" spc="3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增加自己阅历，提升国际视野</a:t>
            </a:r>
            <a:endParaRPr lang="en-US" altLang="zh-CN" sz="2000" spc="3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微软雅黑" panose="020B0503020204020204" pitchFamily="34" charset="-122"/>
              <a:buChar char="−"/>
            </a:pPr>
            <a:r>
              <a:rPr lang="zh-CN" altLang="en-US" sz="2000" spc="3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练就未来求职升学中的竞争力</a:t>
            </a:r>
          </a:p>
          <a:p>
            <a:pPr marL="342900" indent="-342900">
              <a:lnSpc>
                <a:spcPct val="150000"/>
              </a:lnSpc>
              <a:buFont typeface="微软雅黑" panose="020B0503020204020204" pitchFamily="34" charset="-122"/>
              <a:buChar char="−"/>
            </a:pPr>
            <a:endParaRPr lang="zh-CN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F33DCD9-EA24-A541-9028-88F06459E0D9}"/>
              </a:ext>
            </a:extLst>
          </p:cNvPr>
          <p:cNvSpPr/>
          <p:nvPr/>
        </p:nvSpPr>
        <p:spPr>
          <a:xfrm>
            <a:off x="8364578" y="1354689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</a:rPr>
              <a:t>▶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6533F9F-5DAB-1248-A583-AD41856C522B}"/>
              </a:ext>
            </a:extLst>
          </p:cNvPr>
          <p:cNvSpPr/>
          <p:nvPr/>
        </p:nvSpPr>
        <p:spPr>
          <a:xfrm>
            <a:off x="10287018" y="323797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</a:rPr>
              <a:t>▶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70B3BF9-A75F-1249-B2C4-E79A972E69DF}"/>
              </a:ext>
            </a:extLst>
          </p:cNvPr>
          <p:cNvSpPr/>
          <p:nvPr/>
        </p:nvSpPr>
        <p:spPr>
          <a:xfrm>
            <a:off x="8172182" y="535884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</a:rPr>
              <a:t>◀</a:t>
            </a:r>
          </a:p>
        </p:txBody>
      </p:sp>
    </p:spTree>
    <p:extLst>
      <p:ext uri="{BB962C8B-B14F-4D97-AF65-F5344CB8AC3E}">
        <p14:creationId xmlns:p14="http://schemas.microsoft.com/office/powerpoint/2010/main" val="369657419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F9A5E22-10B3-CC49-BACA-96496FB02607}"/>
              </a:ext>
            </a:extLst>
          </p:cNvPr>
          <p:cNvSpPr/>
          <p:nvPr/>
        </p:nvSpPr>
        <p:spPr>
          <a:xfrm>
            <a:off x="3021806" y="4914851"/>
            <a:ext cx="63834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中博会是目前亚太地区规格最高、规模最大、影响最广的中小企业国际盛会。外研社作为工信部主管的中国中小企业信息网的全面战略合作伙伴，联合</a:t>
            </a:r>
            <a:r>
              <a:rPr lang="zh-CN" altLang="en-US" b="1" dirty="0">
                <a:solidFill>
                  <a:srgbClr val="000000"/>
                </a:solidFill>
                <a:latin typeface="-apple-system"/>
              </a:rPr>
              <a:t>广州大学、广州城市理工学院、广东外语外贸大学南国商学院、广东农工商职业技术学院、广州城市职业学院、广东南华工商职业学院等</a:t>
            </a:r>
            <a:r>
              <a:rPr lang="en-US" altLang="zh-CN" b="1" dirty="0">
                <a:solidFill>
                  <a:srgbClr val="000000"/>
                </a:solidFill>
                <a:latin typeface="-apple-system"/>
              </a:rPr>
              <a:t>6</a:t>
            </a:r>
            <a:r>
              <a:rPr lang="zh-CN" altLang="en-US" b="1" dirty="0">
                <a:solidFill>
                  <a:srgbClr val="000000"/>
                </a:solidFill>
                <a:latin typeface="-apple-system"/>
              </a:rPr>
              <a:t>所院校中选拔了</a:t>
            </a:r>
            <a:r>
              <a:rPr lang="en-US" altLang="zh-CN" b="1" dirty="0">
                <a:solidFill>
                  <a:srgbClr val="000000"/>
                </a:solidFill>
                <a:latin typeface="-apple-system"/>
              </a:rPr>
              <a:t>74</a:t>
            </a:r>
            <a:r>
              <a:rPr lang="zh-CN" altLang="en-US" b="1" dirty="0">
                <a:solidFill>
                  <a:srgbClr val="000000"/>
                </a:solidFill>
                <a:latin typeface="-apple-system"/>
              </a:rPr>
              <a:t>名国才考生作为志愿者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D9594CA-814D-4D4D-94A2-177E71869EB7}"/>
              </a:ext>
            </a:extLst>
          </p:cNvPr>
          <p:cNvSpPr txBox="1"/>
          <p:nvPr/>
        </p:nvSpPr>
        <p:spPr>
          <a:xfrm>
            <a:off x="1200740" y="381427"/>
            <a:ext cx="431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95C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仿宋S" panose="00020600040101010101" pitchFamily="18" charset="-122"/>
                <a:ea typeface="汉仪仿宋S" panose="00020600040101010101" pitchFamily="18" charset="-122"/>
              </a:rPr>
              <a:t>国才校企案例 ｜ 多维促动  师生共赢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707EBF-D6B5-E343-B1AD-9A4EB8E32E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94" r="20208" b="37704"/>
          <a:stretch>
            <a:fillRect/>
          </a:stretch>
        </p:blipFill>
        <p:spPr>
          <a:xfrm>
            <a:off x="580391" y="380998"/>
            <a:ext cx="620349" cy="46481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C761B78-318F-6D47-B1CC-083C3A4C92B2}"/>
              </a:ext>
            </a:extLst>
          </p:cNvPr>
          <p:cNvSpPr txBox="1"/>
          <p:nvPr/>
        </p:nvSpPr>
        <p:spPr>
          <a:xfrm>
            <a:off x="1200740" y="1017651"/>
            <a:ext cx="4004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pc="600" dirty="0">
                <a:latin typeface="微软雅黑" panose="020B0503020204020204" charset="-122"/>
                <a:ea typeface="微软雅黑" panose="020B0503020204020204" charset="-122"/>
              </a:rPr>
              <a:t>01</a:t>
            </a:r>
            <a:r>
              <a:rPr lang="zh-CN" altLang="en-US" sz="2400" b="1" spc="600" dirty="0">
                <a:latin typeface="微软雅黑" panose="020B0503020204020204" charset="-122"/>
                <a:ea typeface="微软雅黑" panose="020B0503020204020204" charset="-122"/>
              </a:rPr>
              <a:t>校企合作</a:t>
            </a:r>
            <a:r>
              <a:rPr lang="en-US" altLang="zh-CN" sz="2400" spc="6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spc="600" dirty="0">
                <a:latin typeface="微软雅黑" panose="020B0503020204020204" charset="-122"/>
                <a:ea typeface="微软雅黑" panose="020B0503020204020204" charset="-122"/>
              </a:rPr>
              <a:t>实习项目</a:t>
            </a:r>
          </a:p>
        </p:txBody>
      </p:sp>
      <p:pic>
        <p:nvPicPr>
          <p:cNvPr id="1026" name="Picture 2" descr="图片">
            <a:extLst>
              <a:ext uri="{FF2B5EF4-FFF2-40B4-BE49-F238E27FC236}">
                <a16:creationId xmlns:a16="http://schemas.microsoft.com/office/drawing/2014/main" id="{C48F61D0-3410-BA4B-A3D6-26AAAF5CB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806" y="458345"/>
            <a:ext cx="6148387" cy="408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图片">
            <a:extLst>
              <a:ext uri="{FF2B5EF4-FFF2-40B4-BE49-F238E27FC236}">
                <a16:creationId xmlns:a16="http://schemas.microsoft.com/office/drawing/2014/main" id="{133F80BE-1363-3841-B2AC-4887D1BD4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805" y="434693"/>
            <a:ext cx="6148387" cy="409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图片">
            <a:extLst>
              <a:ext uri="{FF2B5EF4-FFF2-40B4-BE49-F238E27FC236}">
                <a16:creationId xmlns:a16="http://schemas.microsoft.com/office/drawing/2014/main" id="{764DB6DF-C9AD-954F-A52E-3B5BFB8F1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804" y="458345"/>
            <a:ext cx="6148388" cy="408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图片">
            <a:extLst>
              <a:ext uri="{FF2B5EF4-FFF2-40B4-BE49-F238E27FC236}">
                <a16:creationId xmlns:a16="http://schemas.microsoft.com/office/drawing/2014/main" id="{228A017B-1B56-8C41-AFB4-5125317AD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510" y="413082"/>
            <a:ext cx="4132976" cy="413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97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D2315A8-5A8C-6847-B195-53E59B143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749" y="2168136"/>
            <a:ext cx="3928826" cy="195920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8549E39-42D0-9B4E-B022-A06AF9DC9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138" y="890885"/>
            <a:ext cx="3202940" cy="157607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9A182A2-5887-1E46-9090-57953906E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303" y="4137005"/>
            <a:ext cx="3433445" cy="167005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890565" y="1678920"/>
            <a:ext cx="6588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2021</a:t>
            </a:r>
            <a:r>
              <a:rPr lang="zh-CN" altLang="en-US" b="1" dirty="0"/>
              <a:t>年成立了外研社国才志愿服务队，致力于服务国际赛事、国际服务、文化教育、在线志愿服务等多样化志愿服务活动。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902" y="3620079"/>
            <a:ext cx="3742687" cy="27039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73" y="2466955"/>
            <a:ext cx="5724131" cy="92895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D172EB0-D8DF-4C43-8612-25F6E28B536E}"/>
              </a:ext>
            </a:extLst>
          </p:cNvPr>
          <p:cNvSpPr txBox="1"/>
          <p:nvPr/>
        </p:nvSpPr>
        <p:spPr>
          <a:xfrm>
            <a:off x="1200740" y="381427"/>
            <a:ext cx="431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95C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仿宋S" panose="00020600040101010101" pitchFamily="18" charset="-122"/>
                <a:ea typeface="汉仪仿宋S" panose="00020600040101010101" pitchFamily="18" charset="-122"/>
              </a:rPr>
              <a:t>国才校企案例 ｜ 多维促动  师生共赢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A697D93-2149-3149-9B6A-2715B5AA99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194" r="20208" b="37704"/>
          <a:stretch>
            <a:fillRect/>
          </a:stretch>
        </p:blipFill>
        <p:spPr>
          <a:xfrm>
            <a:off x="580391" y="380998"/>
            <a:ext cx="620349" cy="46481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1B5AD12-1019-A548-B760-9CBD9135AED8}"/>
              </a:ext>
            </a:extLst>
          </p:cNvPr>
          <p:cNvSpPr txBox="1"/>
          <p:nvPr/>
        </p:nvSpPr>
        <p:spPr>
          <a:xfrm>
            <a:off x="1200740" y="1017651"/>
            <a:ext cx="4004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pc="600" dirty="0">
                <a:latin typeface="微软雅黑" panose="020B0503020204020204" charset="-122"/>
                <a:ea typeface="微软雅黑" panose="020B0503020204020204" charset="-122"/>
              </a:rPr>
              <a:t>02</a:t>
            </a:r>
            <a:r>
              <a:rPr lang="zh-CN" altLang="en-US" sz="2400" b="1" spc="600" dirty="0">
                <a:latin typeface="微软雅黑" panose="020B0503020204020204" charset="-122"/>
                <a:ea typeface="微软雅黑" panose="020B0503020204020204" charset="-122"/>
              </a:rPr>
              <a:t>多样实践</a:t>
            </a:r>
            <a:r>
              <a:rPr lang="en-US" altLang="zh-CN" sz="2400" spc="6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spc="600" dirty="0">
                <a:latin typeface="微软雅黑" panose="020B0503020204020204" charset="-122"/>
                <a:ea typeface="微软雅黑" panose="020B0503020204020204" charset="-122"/>
              </a:rPr>
              <a:t>国际平台</a:t>
            </a:r>
          </a:p>
        </p:txBody>
      </p:sp>
    </p:spTree>
    <p:extLst>
      <p:ext uri="{BB962C8B-B14F-4D97-AF65-F5344CB8AC3E}">
        <p14:creationId xmlns:p14="http://schemas.microsoft.com/office/powerpoint/2010/main" val="28029132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D013B5-3D81-3649-AAFE-EAAC0181A65F}"/>
              </a:ext>
            </a:extLst>
          </p:cNvPr>
          <p:cNvSpPr/>
          <p:nvPr/>
        </p:nvSpPr>
        <p:spPr>
          <a:xfrm>
            <a:off x="767408" y="1556792"/>
            <a:ext cx="104411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入团、入党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时，志愿服务时数作为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重要参考依据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之一。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鼓励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企业和其他组织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在同等条件下，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优先招用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有良好志愿服务记录的志愿者。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公务员考录、事业单位招聘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可以将志愿服务情况纳入考察内容。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部分地区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高考、研究生等考试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有“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优先录取项”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，获得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级青年志愿者的，在同等条件下可以被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优先录取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参加“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大学生志愿服务西部计划”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的优秀志愿者，服务期满且考核合格的志愿者，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年内报考硕士研究生，初试总分加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分，同等条件下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优先录取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b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（注：以上内容来源于部分省市政策，具体以各地政策为准。）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576701E-A5C2-0D4C-A0AF-AE838BAC3536}"/>
              </a:ext>
            </a:extLst>
          </p:cNvPr>
          <p:cNvSpPr txBox="1"/>
          <p:nvPr/>
        </p:nvSpPr>
        <p:spPr>
          <a:xfrm>
            <a:off x="1200740" y="381427"/>
            <a:ext cx="431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95C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仿宋S" panose="00020600040101010101" pitchFamily="18" charset="-122"/>
                <a:ea typeface="汉仪仿宋S" panose="00020600040101010101" pitchFamily="18" charset="-122"/>
              </a:rPr>
              <a:t>国才校企案例 ｜ 多维促动  师生共赢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ECC5AF3-13DE-8647-AC83-460D6CF8CA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94" r="20208" b="37704"/>
          <a:stretch>
            <a:fillRect/>
          </a:stretch>
        </p:blipFill>
        <p:spPr>
          <a:xfrm>
            <a:off x="580391" y="380998"/>
            <a:ext cx="620349" cy="46481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2865D4B-59F2-EA48-8613-3AA127B893B2}"/>
              </a:ext>
            </a:extLst>
          </p:cNvPr>
          <p:cNvSpPr txBox="1"/>
          <p:nvPr/>
        </p:nvSpPr>
        <p:spPr>
          <a:xfrm>
            <a:off x="1200740" y="1017651"/>
            <a:ext cx="5928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pc="600" dirty="0">
                <a:latin typeface="微软雅黑" panose="020B0503020204020204" charset="-122"/>
                <a:ea typeface="微软雅黑" panose="020B0503020204020204" charset="-122"/>
              </a:rPr>
              <a:t>02</a:t>
            </a:r>
            <a:r>
              <a:rPr lang="zh-CN" altLang="en-US" sz="2400" b="1" spc="600" dirty="0">
                <a:latin typeface="微软雅黑" panose="020B0503020204020204" charset="-122"/>
                <a:ea typeface="微软雅黑" panose="020B0503020204020204" charset="-122"/>
              </a:rPr>
              <a:t>多样实践</a:t>
            </a:r>
            <a:r>
              <a:rPr lang="en-US" altLang="zh-CN" sz="2400" spc="6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spc="600" dirty="0">
                <a:latin typeface="微软雅黑" panose="020B0503020204020204" charset="-122"/>
                <a:ea typeface="微软雅黑" panose="020B0503020204020204" charset="-122"/>
              </a:rPr>
              <a:t>志愿服务的福利政策</a:t>
            </a:r>
          </a:p>
        </p:txBody>
      </p:sp>
    </p:spTree>
    <p:extLst>
      <p:ext uri="{BB962C8B-B14F-4D97-AF65-F5344CB8AC3E}">
        <p14:creationId xmlns:p14="http://schemas.microsoft.com/office/powerpoint/2010/main" val="2916687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2D172EB0-D8DF-4C43-8612-25F6E28B536E}"/>
              </a:ext>
            </a:extLst>
          </p:cNvPr>
          <p:cNvSpPr txBox="1"/>
          <p:nvPr/>
        </p:nvSpPr>
        <p:spPr>
          <a:xfrm>
            <a:off x="1312250" y="559843"/>
            <a:ext cx="431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95C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仿宋S" panose="00020600040101010101" pitchFamily="18" charset="-122"/>
                <a:ea typeface="汉仪仿宋S" panose="00020600040101010101" pitchFamily="18" charset="-122"/>
              </a:rPr>
              <a:t>国才校企案例 ｜ 多维促动  师生共赢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A697D93-2149-3149-9B6A-2715B5AA99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94" r="20208" b="37704"/>
          <a:stretch>
            <a:fillRect/>
          </a:stretch>
        </p:blipFill>
        <p:spPr>
          <a:xfrm>
            <a:off x="691901" y="559414"/>
            <a:ext cx="620349" cy="46481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1B5AD12-1019-A548-B760-9CBD9135AED8}"/>
              </a:ext>
            </a:extLst>
          </p:cNvPr>
          <p:cNvSpPr txBox="1"/>
          <p:nvPr/>
        </p:nvSpPr>
        <p:spPr>
          <a:xfrm>
            <a:off x="669115" y="1110079"/>
            <a:ext cx="5158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pc="600" dirty="0">
                <a:latin typeface="微软雅黑" panose="020B0503020204020204" charset="-122"/>
                <a:ea typeface="微软雅黑" panose="020B0503020204020204" charset="-122"/>
              </a:rPr>
              <a:t>02</a:t>
            </a:r>
            <a:r>
              <a:rPr lang="zh-CN" altLang="en-US" sz="2400" b="1" spc="600" dirty="0">
                <a:latin typeface="微软雅黑" panose="020B0503020204020204" charset="-122"/>
                <a:ea typeface="微软雅黑" panose="020B0503020204020204" charset="-122"/>
              </a:rPr>
              <a:t>多样实践</a:t>
            </a:r>
            <a:r>
              <a:rPr lang="en-US" altLang="zh-CN" sz="2400" spc="6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spc="600" dirty="0">
                <a:latin typeface="微软雅黑" panose="020B0503020204020204" charset="-122"/>
                <a:ea typeface="微软雅黑" panose="020B0503020204020204" charset="-122"/>
              </a:rPr>
              <a:t>助力北京冬奥会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4AB08E9-A8CF-144D-955D-88CE4B5D7632}"/>
              </a:ext>
            </a:extLst>
          </p:cNvPr>
          <p:cNvSpPr/>
          <p:nvPr/>
        </p:nvSpPr>
        <p:spPr>
          <a:xfrm>
            <a:off x="669115" y="2119421"/>
            <a:ext cx="4248471" cy="3269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国才志愿服务队为国才考生提供例如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联合国志愿服务项目、疫情防控志愿服务国际交流活动项目、国际志愿者协会（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IAVE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）志愿服务项目、中博会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等志愿服务项目，已成功推荐多名同学进入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年冬奥会媒体中心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三星体验中心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带薪实习项目。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0546BA7-E4B1-1F41-9BC7-659B39A084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41" y="3870948"/>
            <a:ext cx="2277404" cy="170805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598F60-938A-E946-8AFF-57FC4A5F94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725" y="1546168"/>
            <a:ext cx="3036516" cy="227738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8276837-C188-C545-83CD-82C8988950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754" y="4507941"/>
            <a:ext cx="2530430" cy="147081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0F79201-5C08-8C43-9F44-681FE48C17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8" y="2119421"/>
            <a:ext cx="3340168" cy="22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5672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1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22" y="1366969"/>
            <a:ext cx="4362451" cy="2586797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212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062" y="4104942"/>
            <a:ext cx="4514611" cy="2662916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213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911" y="1343112"/>
            <a:ext cx="4362451" cy="2620879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214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911" y="4180759"/>
            <a:ext cx="4362451" cy="2188042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D991DA5-42F3-4347-9EA9-AE82EB18F25B}"/>
              </a:ext>
            </a:extLst>
          </p:cNvPr>
          <p:cNvSpPr txBox="1"/>
          <p:nvPr/>
        </p:nvSpPr>
        <p:spPr>
          <a:xfrm>
            <a:off x="1200740" y="381427"/>
            <a:ext cx="431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95C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仿宋S" panose="00020600040101010101" pitchFamily="18" charset="-122"/>
                <a:ea typeface="汉仪仿宋S" panose="00020600040101010101" pitchFamily="18" charset="-122"/>
              </a:rPr>
              <a:t>国才校企案例 ｜ 多维促动  师生共赢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A5FC7BB-BF9F-5540-AC25-4123A33173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194" r="20208" b="37704"/>
          <a:stretch>
            <a:fillRect/>
          </a:stretch>
        </p:blipFill>
        <p:spPr>
          <a:xfrm>
            <a:off x="580391" y="380998"/>
            <a:ext cx="620349" cy="46481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1B76D92-9B87-A546-96F6-D99F2B93881B}"/>
              </a:ext>
            </a:extLst>
          </p:cNvPr>
          <p:cNvSpPr txBox="1"/>
          <p:nvPr/>
        </p:nvSpPr>
        <p:spPr>
          <a:xfrm>
            <a:off x="1200740" y="1017651"/>
            <a:ext cx="4004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pc="600" dirty="0">
                <a:latin typeface="微软雅黑" panose="020B0503020204020204" charset="-122"/>
                <a:ea typeface="微软雅黑" panose="020B0503020204020204" charset="-122"/>
              </a:rPr>
              <a:t>02</a:t>
            </a:r>
            <a:r>
              <a:rPr lang="zh-CN" altLang="en-US" sz="2400" b="1" spc="600" dirty="0">
                <a:latin typeface="微软雅黑" panose="020B0503020204020204" charset="-122"/>
                <a:ea typeface="微软雅黑" panose="020B0503020204020204" charset="-122"/>
              </a:rPr>
              <a:t>多样实践</a:t>
            </a:r>
            <a:r>
              <a:rPr lang="en-US" altLang="zh-CN" sz="2400" spc="6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spc="600" dirty="0">
                <a:latin typeface="微软雅黑" panose="020B0503020204020204" charset="-122"/>
                <a:ea typeface="微软雅黑" panose="020B0503020204020204" charset="-122"/>
              </a:rPr>
              <a:t>国际平台</a:t>
            </a:r>
          </a:p>
        </p:txBody>
      </p:sp>
    </p:spTree>
    <p:extLst>
      <p:ext uri="{BB962C8B-B14F-4D97-AF65-F5344CB8AC3E}">
        <p14:creationId xmlns:p14="http://schemas.microsoft.com/office/powerpoint/2010/main" val="239374635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1" grpId="0" animBg="1" advAuto="0"/>
      <p:bldP spid="1212" grpId="0" animBg="1" advAuto="0"/>
      <p:bldP spid="1213" grpId="0" animBg="1" advAuto="0"/>
      <p:bldP spid="1214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E0B5C5E5-A9E7-BC4B-AC05-CBB54386AE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/>
          <a:srcRect l="3594" r="4257"/>
          <a:stretch>
            <a:fillRect/>
          </a:stretch>
        </p:blipFill>
        <p:spPr>
          <a:xfrm>
            <a:off x="7655442" y="765544"/>
            <a:ext cx="3253563" cy="544916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98C6998-12FF-C64A-8D75-D9BBEF7FC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273" y="2145752"/>
            <a:ext cx="2804795" cy="35306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A3ADDDC-C322-CD47-8E75-4D971EB87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995" y="2145752"/>
            <a:ext cx="2668905" cy="3530600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97E14582-10A1-2F48-8F07-192E8AC5ADA7}"/>
              </a:ext>
            </a:extLst>
          </p:cNvPr>
          <p:cNvSpPr/>
          <p:nvPr/>
        </p:nvSpPr>
        <p:spPr>
          <a:xfrm>
            <a:off x="1282995" y="5954840"/>
            <a:ext cx="6214826" cy="59975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537708C2-2541-944B-BAF0-CCCF9C5F7723}"/>
              </a:ext>
            </a:extLst>
          </p:cNvPr>
          <p:cNvSpPr/>
          <p:nvPr/>
        </p:nvSpPr>
        <p:spPr>
          <a:xfrm>
            <a:off x="1346820" y="5889705"/>
            <a:ext cx="6703894" cy="562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rgbClr val="C00000"/>
              </a:buClr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查看方式：国才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微信公众号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－修炼成才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版块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－国才招聘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栏目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3F752B5-A880-2342-8C3F-3DF9F49945DD}"/>
              </a:ext>
            </a:extLst>
          </p:cNvPr>
          <p:cNvSpPr txBox="1"/>
          <p:nvPr/>
        </p:nvSpPr>
        <p:spPr>
          <a:xfrm>
            <a:off x="1200740" y="1017651"/>
            <a:ext cx="4004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pc="600" dirty="0">
                <a:latin typeface="微软雅黑" panose="020B0503020204020204" charset="-122"/>
                <a:ea typeface="微软雅黑" panose="020B0503020204020204" charset="-122"/>
              </a:rPr>
              <a:t>03</a:t>
            </a:r>
            <a:r>
              <a:rPr lang="zh-CN" altLang="en-US" sz="2400" b="1" spc="600" dirty="0">
                <a:latin typeface="微软雅黑" panose="020B0503020204020204" charset="-122"/>
                <a:ea typeface="微软雅黑" panose="020B0503020204020204" charset="-122"/>
              </a:rPr>
              <a:t>求职实习</a:t>
            </a:r>
            <a:r>
              <a:rPr lang="en-US" altLang="zh-CN" sz="2400" spc="6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spc="600" dirty="0">
                <a:latin typeface="微软雅黑" panose="020B0503020204020204" charset="-122"/>
                <a:ea typeface="微软雅黑" panose="020B0503020204020204" charset="-122"/>
              </a:rPr>
              <a:t>内推免试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D749C20-87BB-CC47-896A-011FC71A461B}"/>
              </a:ext>
            </a:extLst>
          </p:cNvPr>
          <p:cNvSpPr txBox="1"/>
          <p:nvPr/>
        </p:nvSpPr>
        <p:spPr>
          <a:xfrm>
            <a:off x="1200740" y="381427"/>
            <a:ext cx="431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95C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仿宋S" panose="00020600040101010101" pitchFamily="18" charset="-122"/>
                <a:ea typeface="汉仪仿宋S" panose="00020600040101010101" pitchFamily="18" charset="-122"/>
              </a:rPr>
              <a:t>国才校企案例 ｜ 多维促动  师生共赢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72CE1C-6899-7B4B-ACDD-F7FAC3272B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194" r="20208" b="37704"/>
          <a:stretch>
            <a:fillRect/>
          </a:stretch>
        </p:blipFill>
        <p:spPr>
          <a:xfrm>
            <a:off x="580391" y="380998"/>
            <a:ext cx="620349" cy="46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0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05F1AAD1-FF59-CF4D-9ADC-0326DE85BA34}"/>
              </a:ext>
            </a:extLst>
          </p:cNvPr>
          <p:cNvSpPr/>
          <p:nvPr/>
        </p:nvSpPr>
        <p:spPr>
          <a:xfrm>
            <a:off x="3553387" y="4263214"/>
            <a:ext cx="6594719" cy="1369537"/>
          </a:xfrm>
          <a:prstGeom prst="rect">
            <a:avLst/>
          </a:prstGeom>
        </p:spPr>
        <p:txBody>
          <a:bodyPr wrap="square" lIns="121854" tIns="60926" rIns="121854" bIns="60926">
            <a:spAutoFit/>
          </a:bodyPr>
          <a:lstStyle/>
          <a:p>
            <a:pPr algn="just" defTabSz="913765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对于招聘来说，从未有过这样一个科学有效的、既考查求职者语言能力，又考查其在商务情境中用英语解决实际问题能力的测评工具，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“国才考试”是第一个</a:t>
            </a:r>
            <a:r>
              <a:rPr lang="zh-CN" altLang="en-US" dirty="0">
                <a:solidFill>
                  <a:schemeClr val="tx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solidFill>
                <a:schemeClr val="tx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7BD1E39-09DE-C944-ACB0-45AD1A679ECE}"/>
              </a:ext>
            </a:extLst>
          </p:cNvPr>
          <p:cNvSpPr/>
          <p:nvPr/>
        </p:nvSpPr>
        <p:spPr>
          <a:xfrm>
            <a:off x="4403989" y="5669615"/>
            <a:ext cx="5735717" cy="458160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algn="r" defTabSz="913765">
              <a:lnSpc>
                <a:spcPct val="150000"/>
              </a:lnSpc>
              <a:defRPr/>
            </a:pPr>
            <a:r>
              <a:rPr lang="en-US" altLang="zh-CN" kern="0" dirty="0">
                <a:solidFill>
                  <a:schemeClr val="tx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 </a:t>
            </a:r>
            <a:r>
              <a:rPr lang="zh-CN" altLang="en-US" kern="0" dirty="0">
                <a:solidFill>
                  <a:schemeClr val="tx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大众汽车中国高级总监 </a:t>
            </a:r>
            <a:r>
              <a:rPr lang="en-US" altLang="zh-CN" kern="0" dirty="0">
                <a:solidFill>
                  <a:schemeClr val="tx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kern="0" dirty="0">
                <a:solidFill>
                  <a:schemeClr val="tx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江锡祥博士</a:t>
            </a:r>
            <a:endParaRPr lang="zh-CN" altLang="en-US" kern="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6B9580B-24E8-D542-B587-0EF6334FC9F0}"/>
              </a:ext>
            </a:extLst>
          </p:cNvPr>
          <p:cNvSpPr/>
          <p:nvPr/>
        </p:nvSpPr>
        <p:spPr>
          <a:xfrm>
            <a:off x="3049331" y="1884652"/>
            <a:ext cx="7098775" cy="1785035"/>
          </a:xfrm>
          <a:prstGeom prst="rect">
            <a:avLst/>
          </a:prstGeom>
        </p:spPr>
        <p:txBody>
          <a:bodyPr wrap="square" lIns="121854" tIns="60926" rIns="121854" bIns="60926">
            <a:spAutoFit/>
          </a:bodyPr>
          <a:lstStyle/>
          <a:p>
            <a:pPr algn="just" defTabSz="913765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华为每年销售收入的</a:t>
            </a:r>
            <a:r>
              <a:rPr lang="en-US" altLang="zh-CN" dirty="0">
                <a:solidFill>
                  <a:schemeClr val="tx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60%</a:t>
            </a:r>
            <a:r>
              <a:rPr lang="zh-CN" altLang="en-US" dirty="0">
                <a:solidFill>
                  <a:schemeClr val="tx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以上来自海外，业务覆盖</a:t>
            </a:r>
            <a:r>
              <a:rPr lang="en-US" altLang="zh-CN" dirty="0">
                <a:solidFill>
                  <a:schemeClr val="tx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170</a:t>
            </a:r>
            <a:r>
              <a:rPr lang="zh-CN" altLang="en-US" dirty="0">
                <a:solidFill>
                  <a:schemeClr val="tx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多个国家和地区，对于外语人才具有海量的需求。“国才考试”测试各类人才在跨文化沟通上的能力和素质，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它所聚焦的几个核心点都抓取得很好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2211676-2D7B-4048-8A49-7B05BC69C618}"/>
              </a:ext>
            </a:extLst>
          </p:cNvPr>
          <p:cNvSpPr/>
          <p:nvPr/>
        </p:nvSpPr>
        <p:spPr>
          <a:xfrm>
            <a:off x="2574732" y="3301605"/>
            <a:ext cx="7573374" cy="458866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algn="r" defTabSz="913765">
              <a:lnSpc>
                <a:spcPct val="150000"/>
              </a:lnSpc>
              <a:defRPr/>
            </a:pPr>
            <a:r>
              <a:rPr lang="en-US" altLang="zh-CN" kern="0" dirty="0">
                <a:solidFill>
                  <a:schemeClr val="tx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 </a:t>
            </a:r>
            <a:r>
              <a:rPr lang="zh-CN" altLang="en-US" kern="0" dirty="0">
                <a:solidFill>
                  <a:schemeClr val="tx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华为 技术有限公司编译部经理 </a:t>
            </a:r>
            <a:r>
              <a:rPr lang="en-US" altLang="zh-CN" kern="0" dirty="0">
                <a:solidFill>
                  <a:schemeClr val="tx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kern="0" dirty="0">
                <a:solidFill>
                  <a:schemeClr val="tx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江燕飞先生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B5AF1957-D5A7-F84C-A5D8-227FDD319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816" y="4398784"/>
            <a:ext cx="1837986" cy="109839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30942D8-BD35-DA44-A8CF-637BB878C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959" y="1953980"/>
            <a:ext cx="1638538" cy="164637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B3EEB18-2689-F94C-93B9-DB2AD6783E25}"/>
              </a:ext>
            </a:extLst>
          </p:cNvPr>
          <p:cNvSpPr txBox="1"/>
          <p:nvPr/>
        </p:nvSpPr>
        <p:spPr>
          <a:xfrm>
            <a:off x="1200740" y="381427"/>
            <a:ext cx="431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95C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仿宋S" panose="00020600040101010101" pitchFamily="18" charset="-122"/>
                <a:ea typeface="汉仪仿宋S" panose="00020600040101010101" pitchFamily="18" charset="-122"/>
              </a:rPr>
              <a:t>国才校企案例 ｜ 多维促动  师生共赢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94C7A7E-3D7A-2149-91E3-BCFE4A2DB4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194" r="20208" b="37704"/>
          <a:stretch>
            <a:fillRect/>
          </a:stretch>
        </p:blipFill>
        <p:spPr>
          <a:xfrm>
            <a:off x="580391" y="380998"/>
            <a:ext cx="620349" cy="46481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5204662-1D91-D145-A851-E1E0F552A83A}"/>
              </a:ext>
            </a:extLst>
          </p:cNvPr>
          <p:cNvSpPr txBox="1"/>
          <p:nvPr/>
        </p:nvSpPr>
        <p:spPr>
          <a:xfrm>
            <a:off x="1200740" y="1017651"/>
            <a:ext cx="4004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pc="600" dirty="0">
                <a:latin typeface="微软雅黑" panose="020B0503020204020204" charset="-122"/>
                <a:ea typeface="微软雅黑" panose="020B0503020204020204" charset="-122"/>
              </a:rPr>
              <a:t>04</a:t>
            </a:r>
            <a:r>
              <a:rPr lang="zh-CN" altLang="en-US" sz="2400" b="1" spc="600" dirty="0">
                <a:latin typeface="微软雅黑" panose="020B0503020204020204" charset="-122"/>
                <a:ea typeface="微软雅黑" panose="020B0503020204020204" charset="-122"/>
              </a:rPr>
              <a:t>求职就业</a:t>
            </a:r>
            <a:r>
              <a:rPr lang="en-US" altLang="zh-CN" sz="2400" spc="6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spc="600" dirty="0">
                <a:latin typeface="微软雅黑" panose="020B0503020204020204" charset="-122"/>
                <a:ea typeface="微软雅黑" panose="020B0503020204020204" charset="-122"/>
              </a:rPr>
              <a:t>企业认可</a:t>
            </a:r>
          </a:p>
        </p:txBody>
      </p:sp>
    </p:spTree>
    <p:extLst>
      <p:ext uri="{BB962C8B-B14F-4D97-AF65-F5344CB8AC3E}">
        <p14:creationId xmlns:p14="http://schemas.microsoft.com/office/powerpoint/2010/main" val="2486814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1E6C38A3-082B-A644-93EA-1287A8DA7377}"/>
              </a:ext>
            </a:extLst>
          </p:cNvPr>
          <p:cNvSpPr txBox="1"/>
          <p:nvPr/>
        </p:nvSpPr>
        <p:spPr>
          <a:xfrm>
            <a:off x="1207173" y="1000041"/>
            <a:ext cx="4004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pc="600" dirty="0">
                <a:latin typeface="微软雅黑" panose="020B0503020204020204" charset="-122"/>
                <a:ea typeface="微软雅黑" panose="020B0503020204020204" charset="-122"/>
              </a:rPr>
              <a:t>04</a:t>
            </a:r>
            <a:r>
              <a:rPr lang="zh-CN" altLang="en-US" sz="2400" b="1" spc="600" dirty="0">
                <a:latin typeface="微软雅黑" panose="020B0503020204020204" charset="-122"/>
                <a:ea typeface="微软雅黑" panose="020B0503020204020204" charset="-122"/>
              </a:rPr>
              <a:t>求职就业</a:t>
            </a:r>
            <a:r>
              <a:rPr lang="en-US" altLang="zh-CN" sz="2400" spc="6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spc="600" dirty="0">
                <a:latin typeface="微软雅黑" panose="020B0503020204020204" charset="-122"/>
                <a:ea typeface="微软雅黑" panose="020B0503020204020204" charset="-122"/>
              </a:rPr>
              <a:t>企业认可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1AA48BF-A7D7-4A4F-A00E-0BCE6270881B}"/>
              </a:ext>
            </a:extLst>
          </p:cNvPr>
          <p:cNvSpPr/>
          <p:nvPr/>
        </p:nvSpPr>
        <p:spPr>
          <a:xfrm>
            <a:off x="1207173" y="3021356"/>
            <a:ext cx="2915439" cy="2875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蒙牛集团非常认可国才考试的设计理念，愿与国才考试携手合作，</a:t>
            </a:r>
            <a:r>
              <a:rPr lang="zh-CN" altLang="en-US" sz="16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为更多国才证书持有者开通就业绿色通道</a:t>
            </a:r>
            <a:r>
              <a:rPr lang="zh-CN" altLang="en-US" sz="1600" b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。与人才并肩，为蒙牛的国际化事业奋斗！</a:t>
            </a:r>
            <a:endParaRPr lang="en-US" altLang="zh-CN" sz="1600" b="1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1400" b="1" i="0" dirty="0"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1400" b="1" i="0" dirty="0"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-</a:t>
            </a:r>
            <a:r>
              <a:rPr lang="zh-CN" altLang="en-US" sz="1400" b="1" i="0" dirty="0"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蒙牛 政府对接办公室负责人</a:t>
            </a:r>
            <a:endParaRPr lang="en-US" altLang="zh-CN" sz="1400" b="1" i="0" dirty="0"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b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邓先生</a:t>
            </a:r>
            <a:endParaRPr lang="zh-CN" altLang="en-US" sz="1600" b="1" i="0" dirty="0"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D5CABC3-40A9-E74F-B12B-C6202F644612}"/>
              </a:ext>
            </a:extLst>
          </p:cNvPr>
          <p:cNvSpPr/>
          <p:nvPr/>
        </p:nvSpPr>
        <p:spPr>
          <a:xfrm>
            <a:off x="7943379" y="3111272"/>
            <a:ext cx="3453300" cy="3378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迪卡侬也希望吸纳更多具有</a:t>
            </a:r>
            <a:r>
              <a:rPr lang="zh-CN" altLang="en-US" sz="16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多元化思维、灵活应用能力和英语沟通能力的国际化人才</a:t>
            </a:r>
            <a:r>
              <a:rPr lang="zh-CN" altLang="en-US" sz="1600" b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。我们曾邀请了众多国才考生来到迪卡侬进行参观与交流，也感受到了他们表现出的职场竞争力，希望今后能与国才考试继续合作，</a:t>
            </a:r>
            <a:r>
              <a:rPr lang="zh-CN" altLang="en-US" sz="16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迪卡侬期待更多国才考生加入</a:t>
            </a:r>
            <a:r>
              <a:rPr lang="zh-CN" altLang="en-US" sz="1600" b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。</a:t>
            </a:r>
            <a:endParaRPr lang="en-US" altLang="zh-CN" sz="1600" b="1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1600" b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- </a:t>
            </a:r>
            <a:r>
              <a:rPr lang="zh-CN" altLang="en-US" sz="1600" b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迪卡侬 华北区招聘负责人</a:t>
            </a:r>
            <a:endParaRPr lang="en-US" altLang="zh-CN" sz="1600" b="1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600" b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                     赵女士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714ADEB-50C3-4043-9521-B9F45F089933}"/>
              </a:ext>
            </a:extLst>
          </p:cNvPr>
          <p:cNvSpPr/>
          <p:nvPr/>
        </p:nvSpPr>
        <p:spPr>
          <a:xfrm>
            <a:off x="4387720" y="3111272"/>
            <a:ext cx="3290551" cy="3009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国才考试是一个</a:t>
            </a:r>
            <a:r>
              <a:rPr lang="zh-CN" altLang="en-US" sz="1600" b="1" dirty="0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新型科学</a:t>
            </a:r>
            <a:r>
              <a:rPr lang="zh-CN" altLang="en-US" sz="1600" b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的职场考试系统，不仅能够提升考生的国际化人才素养，也为企业选拔人才提供了一个强有力的筛选依据。希望今后能与国才考试有进一步的合作，以国才助力长城汽车的国际化发展。</a:t>
            </a:r>
            <a:endParaRPr lang="en-US" altLang="zh-CN" sz="1600" b="1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1600" b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- </a:t>
            </a:r>
            <a:r>
              <a:rPr lang="zh-CN" altLang="en-US" sz="1600" b="1" dirty="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长城汽车 全球招聘运营总监               郭女士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172C9C8-A1CE-BC4E-BEEA-2591BA3AA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249" y="1936407"/>
            <a:ext cx="1338804" cy="101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77E73CEB-21A4-0D4B-928A-78645131D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356" y="1936407"/>
            <a:ext cx="2016224" cy="91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76035620-7FA9-2A4B-9E0A-398881C1F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023" y="1936407"/>
            <a:ext cx="1343025" cy="96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4710C41-F71A-AD49-9DED-0031475C00AD}"/>
              </a:ext>
            </a:extLst>
          </p:cNvPr>
          <p:cNvSpPr txBox="1"/>
          <p:nvPr/>
        </p:nvSpPr>
        <p:spPr>
          <a:xfrm>
            <a:off x="1200740" y="381427"/>
            <a:ext cx="431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95C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仿宋S" panose="00020600040101010101" pitchFamily="18" charset="-122"/>
                <a:ea typeface="汉仪仿宋S" panose="00020600040101010101" pitchFamily="18" charset="-122"/>
              </a:rPr>
              <a:t>国才校企案例 ｜ 多维促动  师生共赢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10B0D25-ED72-A24C-B9E0-0F7E951B24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194" r="20208" b="37704"/>
          <a:stretch>
            <a:fillRect/>
          </a:stretch>
        </p:blipFill>
        <p:spPr>
          <a:xfrm>
            <a:off x="580391" y="380998"/>
            <a:ext cx="620349" cy="46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705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1E6C38A3-082B-A644-93EA-1287A8DA7377}"/>
              </a:ext>
            </a:extLst>
          </p:cNvPr>
          <p:cNvSpPr txBox="1"/>
          <p:nvPr/>
        </p:nvSpPr>
        <p:spPr>
          <a:xfrm>
            <a:off x="1207173" y="1000041"/>
            <a:ext cx="4004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pc="600" dirty="0">
                <a:latin typeface="微软雅黑" panose="020B0503020204020204" charset="-122"/>
                <a:ea typeface="微软雅黑" panose="020B0503020204020204" charset="-122"/>
              </a:rPr>
              <a:t>04</a:t>
            </a:r>
            <a:r>
              <a:rPr lang="zh-CN" altLang="en-US" sz="2400" b="1" spc="600" dirty="0">
                <a:latin typeface="微软雅黑" panose="020B0503020204020204" charset="-122"/>
                <a:ea typeface="微软雅黑" panose="020B0503020204020204" charset="-122"/>
              </a:rPr>
              <a:t>求职就业</a:t>
            </a:r>
            <a:r>
              <a:rPr lang="en-US" altLang="zh-CN" sz="2400" spc="6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spc="600" dirty="0">
                <a:latin typeface="微软雅黑" panose="020B0503020204020204" charset="-122"/>
                <a:ea typeface="微软雅黑" panose="020B0503020204020204" charset="-122"/>
              </a:rPr>
              <a:t>借力平台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D6D6C56-9AAA-A543-BD20-33F3EA10D1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9" b="-1"/>
          <a:stretch>
            <a:fillRect/>
          </a:stretch>
        </p:blipFill>
        <p:spPr>
          <a:xfrm>
            <a:off x="1303867" y="1759515"/>
            <a:ext cx="2319407" cy="36251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134A93A-5240-EA44-AFEF-50BD1A4DF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802" y="1754750"/>
            <a:ext cx="2359199" cy="33484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EFB337-2706-1F42-BFAA-967C7BD51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29" y="1754750"/>
            <a:ext cx="2321805" cy="333052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23E1FB8-9537-594D-AF51-931F57A19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6874" y="2836411"/>
            <a:ext cx="2066609" cy="311923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79133C2-2CC0-A341-8B90-CBA0DCE0B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1672" y="2836411"/>
            <a:ext cx="2062621" cy="311923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C0461F1-1E71-1A4B-9191-B51ACB3F83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8081" y="3095869"/>
            <a:ext cx="2152340" cy="285978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CA3C0F7-B73B-8B48-8089-A1B966139531}"/>
              </a:ext>
            </a:extLst>
          </p:cNvPr>
          <p:cNvSpPr txBox="1"/>
          <p:nvPr/>
        </p:nvSpPr>
        <p:spPr>
          <a:xfrm>
            <a:off x="1200740" y="381427"/>
            <a:ext cx="431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95C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仿宋S" panose="00020600040101010101" pitchFamily="18" charset="-122"/>
                <a:ea typeface="汉仪仿宋S" panose="00020600040101010101" pitchFamily="18" charset="-122"/>
              </a:rPr>
              <a:t>国才校企案例 ｜ 多维促动  师生共赢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4BB7E59-1A65-BC4F-AE38-8C2DC64BC3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3194" r="20208" b="37704"/>
          <a:stretch>
            <a:fillRect/>
          </a:stretch>
        </p:blipFill>
        <p:spPr>
          <a:xfrm>
            <a:off x="580391" y="380998"/>
            <a:ext cx="620349" cy="46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65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4"/>
          <p:cNvSpPr>
            <a:spLocks noChangeArrowheads="1"/>
          </p:cNvSpPr>
          <p:nvPr/>
        </p:nvSpPr>
        <p:spPr bwMode="auto">
          <a:xfrm rot="18871351" flipH="1">
            <a:off x="4812510" y="1736847"/>
            <a:ext cx="2359862" cy="45719"/>
          </a:xfrm>
          <a:prstGeom prst="roundRect">
            <a:avLst>
              <a:gd name="adj" fmla="val 16667"/>
            </a:avLst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</a14:hiddenLine>
            </a:ext>
          </a:extLst>
        </p:spPr>
        <p:txBody>
          <a:bodyPr lIns="17145" rIns="17145" anchor="ctr"/>
          <a:lstStyle>
            <a:lvl1pPr defTabSz="342900">
              <a:spcBef>
                <a:spcPts val="2215"/>
              </a:spcBef>
              <a:buSzPct val="75000"/>
              <a:buChar char="•"/>
              <a:defRPr sz="19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476250" indent="-238125" defTabSz="342900">
              <a:spcBef>
                <a:spcPts val="2215"/>
              </a:spcBef>
              <a:buSzPct val="75000"/>
              <a:buChar char="•"/>
              <a:defRPr sz="19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14375" indent="-238125" defTabSz="342900">
              <a:spcBef>
                <a:spcPts val="2215"/>
              </a:spcBef>
              <a:buSzPct val="75000"/>
              <a:buChar char="•"/>
              <a:defRPr sz="19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952500" indent="-238125" defTabSz="342900">
              <a:spcBef>
                <a:spcPts val="2215"/>
              </a:spcBef>
              <a:buSzPct val="75000"/>
              <a:buChar char="•"/>
              <a:defRPr sz="19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190625" indent="-238125" defTabSz="342900">
              <a:spcBef>
                <a:spcPts val="2215"/>
              </a:spcBef>
              <a:buSzPct val="75000"/>
              <a:buChar char="•"/>
              <a:defRPr sz="19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1647825" indent="-238125" defTabSz="342900" eaLnBrk="0" fontAlgn="base" hangingPunct="0">
              <a:spcBef>
                <a:spcPts val="2215"/>
              </a:spcBef>
              <a:spcAft>
                <a:spcPct val="0"/>
              </a:spcAft>
              <a:buSzPct val="75000"/>
              <a:buChar char="•"/>
              <a:defRPr sz="19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105025" indent="-238125" defTabSz="342900" eaLnBrk="0" fontAlgn="base" hangingPunct="0">
              <a:spcBef>
                <a:spcPts val="2215"/>
              </a:spcBef>
              <a:spcAft>
                <a:spcPct val="0"/>
              </a:spcAft>
              <a:buSzPct val="75000"/>
              <a:buChar char="•"/>
              <a:defRPr sz="19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2562225" indent="-238125" defTabSz="342900" eaLnBrk="0" fontAlgn="base" hangingPunct="0">
              <a:spcBef>
                <a:spcPts val="2215"/>
              </a:spcBef>
              <a:spcAft>
                <a:spcPct val="0"/>
              </a:spcAft>
              <a:buSzPct val="75000"/>
              <a:buChar char="•"/>
              <a:defRPr sz="19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019425" indent="-238125" defTabSz="342900" eaLnBrk="0" fontAlgn="base" hangingPunct="0">
              <a:spcBef>
                <a:spcPts val="2215"/>
              </a:spcBef>
              <a:spcAft>
                <a:spcPct val="0"/>
              </a:spcAft>
              <a:buSzPct val="75000"/>
              <a:buChar char="•"/>
              <a:defRPr sz="19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zh-CN" altLang="zh-CN" sz="600">
              <a:solidFill>
                <a:srgbClr val="C00000"/>
              </a:solidFill>
              <a:latin typeface="Arial" panose="020B0604020202090204" pitchFamily="34" charset="0"/>
              <a:cs typeface="Arial" panose="020B0604020202090204" pitchFamily="34" charset="0"/>
              <a:sym typeface="Arial" panose="020B0604020202090204" pitchFamily="34" charset="0"/>
            </a:endParaRPr>
          </a:p>
        </p:txBody>
      </p:sp>
      <p:sp>
        <p:nvSpPr>
          <p:cNvPr id="54" name="还记得国才初级都考啥吗？"/>
          <p:cNvSpPr txBox="1"/>
          <p:nvPr/>
        </p:nvSpPr>
        <p:spPr>
          <a:xfrm>
            <a:off x="838199" y="148388"/>
            <a:ext cx="10905161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300">
                <a:solidFill>
                  <a:srgbClr val="C00000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rPr lang="zh-CN" altLang="en-US" sz="2800" dirty="0"/>
              <a:t>国才考试级别及适用群体</a:t>
            </a:r>
          </a:p>
        </p:txBody>
      </p:sp>
      <p:cxnSp>
        <p:nvCxnSpPr>
          <p:cNvPr id="23" name="直接连接符 22"/>
          <p:cNvCxnSpPr/>
          <p:nvPr/>
        </p:nvCxnSpPr>
        <p:spPr>
          <a:xfrm flipH="1">
            <a:off x="3893185" y="1491615"/>
            <a:ext cx="635" cy="4773930"/>
          </a:xfrm>
          <a:prstGeom prst="line">
            <a:avLst/>
          </a:prstGeom>
          <a:ln w="44450" cmpd="sng">
            <a:solidFill>
              <a:srgbClr val="FF9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737870" y="1375410"/>
            <a:ext cx="2926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微软雅黑" charset="0"/>
                <a:ea typeface="微软雅黑" charset="0"/>
              </a:rPr>
              <a:t>国际人才英语考试（初级）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74700" y="1800225"/>
            <a:ext cx="1202055" cy="339725"/>
          </a:xfrm>
          <a:prstGeom prst="rect">
            <a:avLst/>
          </a:prstGeom>
          <a:solidFill>
            <a:schemeClr val="accent4">
              <a:alpha val="30000"/>
            </a:schemeClr>
          </a:solidFill>
          <a:ln cap="rnd">
            <a:noFill/>
          </a:ln>
        </p:spPr>
        <p:txBody>
          <a:bodyPr wrap="square" lIns="46990" tIns="46990" rIns="46990" bIns="46990" rtlCol="0" anchor="ctr" anchorCtr="0">
            <a:spAutoFit/>
          </a:bodyPr>
          <a:lstStyle/>
          <a:p>
            <a:pPr algn="dist"/>
            <a:r>
              <a:rPr lang="zh-CN" altLang="en-US" sz="16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口头沟通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282190" y="1800225"/>
            <a:ext cx="1202055" cy="339725"/>
          </a:xfrm>
          <a:prstGeom prst="rect">
            <a:avLst/>
          </a:prstGeom>
          <a:solidFill>
            <a:schemeClr val="accent4">
              <a:alpha val="30000"/>
            </a:schemeClr>
          </a:solidFill>
          <a:ln cap="rnd">
            <a:noFill/>
          </a:ln>
        </p:spPr>
        <p:txBody>
          <a:bodyPr wrap="square" lIns="46990" tIns="46990" rIns="46990" bIns="46990" rtlCol="0" anchor="ctr" anchorCtr="0">
            <a:spAutoFit/>
          </a:bodyPr>
          <a:lstStyle/>
          <a:p>
            <a:pPr algn="dist"/>
            <a:r>
              <a:rPr lang="zh-CN" altLang="en-US" sz="16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书面沟通</a:t>
            </a:r>
          </a:p>
        </p:txBody>
      </p:sp>
      <p:pic>
        <p:nvPicPr>
          <p:cNvPr id="27" name="图片 26" descr="20288029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700" y="2163445"/>
            <a:ext cx="288290" cy="28829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1013460" y="2163445"/>
            <a:ext cx="10604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/>
              <a:t>建立联系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2446020" y="2163445"/>
            <a:ext cx="10725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/>
              <a:t>交谈记录</a:t>
            </a:r>
          </a:p>
        </p:txBody>
      </p:sp>
      <p:pic>
        <p:nvPicPr>
          <p:cNvPr id="37" name="图片 36" descr="20288029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700" y="2543175"/>
            <a:ext cx="288290" cy="288290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1013460" y="2543175"/>
            <a:ext cx="10604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/>
              <a:t>摘报信息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2446020" y="2543175"/>
            <a:ext cx="10725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/>
              <a:t>浏览材料</a:t>
            </a:r>
          </a:p>
        </p:txBody>
      </p:sp>
      <p:pic>
        <p:nvPicPr>
          <p:cNvPr id="42" name="图片 41" descr="20288029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700" y="2922905"/>
            <a:ext cx="288290" cy="2882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13460" y="2922905"/>
            <a:ext cx="10604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/>
              <a:t>语音留言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2446020" y="2922905"/>
            <a:ext cx="10725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/>
              <a:t>分析材料</a:t>
            </a:r>
          </a:p>
        </p:txBody>
      </p:sp>
      <p:pic>
        <p:nvPicPr>
          <p:cNvPr id="47" name="图片 46" descr="20288029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700" y="3302635"/>
            <a:ext cx="288290" cy="2882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13460" y="3302635"/>
            <a:ext cx="10604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/>
              <a:t>产品说明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2446020" y="3302635"/>
            <a:ext cx="10725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/>
              <a:t>整理材料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446020" y="3682365"/>
            <a:ext cx="10725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/>
              <a:t>撰写邮件</a:t>
            </a:r>
          </a:p>
        </p:txBody>
      </p:sp>
      <p:cxnSp>
        <p:nvCxnSpPr>
          <p:cNvPr id="56" name="直接连接符 55"/>
          <p:cNvCxnSpPr/>
          <p:nvPr/>
        </p:nvCxnSpPr>
        <p:spPr>
          <a:xfrm>
            <a:off x="7599680" y="1375410"/>
            <a:ext cx="0" cy="4890135"/>
          </a:xfrm>
          <a:prstGeom prst="line">
            <a:avLst/>
          </a:prstGeom>
          <a:ln w="44450" cmpd="sng">
            <a:solidFill>
              <a:srgbClr val="FF9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4283075" y="1358265"/>
            <a:ext cx="2926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微软雅黑" charset="0"/>
                <a:ea typeface="微软雅黑" charset="0"/>
              </a:rPr>
              <a:t>国际人才英语考试（中级）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361815" y="1783080"/>
            <a:ext cx="1202055" cy="339725"/>
          </a:xfrm>
          <a:prstGeom prst="rect">
            <a:avLst/>
          </a:prstGeom>
          <a:solidFill>
            <a:schemeClr val="accent4">
              <a:alpha val="30000"/>
            </a:schemeClr>
          </a:solidFill>
          <a:ln cap="rnd">
            <a:noFill/>
          </a:ln>
        </p:spPr>
        <p:txBody>
          <a:bodyPr wrap="square" lIns="46990" tIns="46990" rIns="46990" bIns="46990" rtlCol="0" anchor="ctr" anchorCtr="0">
            <a:spAutoFit/>
          </a:bodyPr>
          <a:lstStyle/>
          <a:p>
            <a:pPr algn="dist"/>
            <a:r>
              <a:rPr lang="zh-CN" altLang="en-US" sz="16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口头沟通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899150" y="1783080"/>
            <a:ext cx="1202055" cy="339725"/>
          </a:xfrm>
          <a:prstGeom prst="rect">
            <a:avLst/>
          </a:prstGeom>
          <a:solidFill>
            <a:schemeClr val="accent4">
              <a:alpha val="30000"/>
            </a:schemeClr>
          </a:solidFill>
          <a:ln cap="rnd">
            <a:noFill/>
          </a:ln>
        </p:spPr>
        <p:txBody>
          <a:bodyPr wrap="square" lIns="46990" tIns="46990" rIns="46990" bIns="46990" rtlCol="0" anchor="ctr" anchorCtr="0">
            <a:spAutoFit/>
          </a:bodyPr>
          <a:lstStyle/>
          <a:p>
            <a:pPr algn="dist"/>
            <a:r>
              <a:rPr lang="zh-CN" altLang="en-US" sz="16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书面沟通</a:t>
            </a:r>
          </a:p>
        </p:txBody>
      </p:sp>
      <p:pic>
        <p:nvPicPr>
          <p:cNvPr id="58" name="图片 57" descr="20288029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7370" y="2146300"/>
            <a:ext cx="288290" cy="288290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4667885" y="2146300"/>
            <a:ext cx="10604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/>
              <a:t>解说数据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6100445" y="2146300"/>
            <a:ext cx="10725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/>
              <a:t>会议纪要</a:t>
            </a:r>
          </a:p>
        </p:txBody>
      </p:sp>
      <p:pic>
        <p:nvPicPr>
          <p:cNvPr id="63" name="图片 62" descr="20288029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7370" y="2526030"/>
            <a:ext cx="288290" cy="288290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4667885" y="2526030"/>
            <a:ext cx="10604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/>
              <a:t>回复留言</a:t>
            </a:r>
          </a:p>
        </p:txBody>
      </p:sp>
      <p:sp>
        <p:nvSpPr>
          <p:cNvPr id="66" name="文本框 65"/>
          <p:cNvSpPr txBox="1"/>
          <p:nvPr/>
        </p:nvSpPr>
        <p:spPr>
          <a:xfrm>
            <a:off x="6100445" y="2526030"/>
            <a:ext cx="10725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/>
              <a:t>研判材料</a:t>
            </a:r>
          </a:p>
        </p:txBody>
      </p:sp>
      <p:pic>
        <p:nvPicPr>
          <p:cNvPr id="68" name="图片 67" descr="20288029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7370" y="2905760"/>
            <a:ext cx="288290" cy="288290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4667885" y="2905760"/>
            <a:ext cx="10604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/>
              <a:t>报告信息</a:t>
            </a:r>
          </a:p>
        </p:txBody>
      </p:sp>
      <p:sp>
        <p:nvSpPr>
          <p:cNvPr id="71" name="文本框 70"/>
          <p:cNvSpPr txBox="1"/>
          <p:nvPr/>
        </p:nvSpPr>
        <p:spPr>
          <a:xfrm>
            <a:off x="6100445" y="2905760"/>
            <a:ext cx="1072515" cy="19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/>
              <a:t>撰写提要</a:t>
            </a:r>
          </a:p>
        </p:txBody>
      </p:sp>
      <p:pic>
        <p:nvPicPr>
          <p:cNvPr id="73" name="图片 72" descr="20288029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7370" y="3285490"/>
            <a:ext cx="288290" cy="288290"/>
          </a:xfrm>
          <a:prstGeom prst="rect">
            <a:avLst/>
          </a:prstGeom>
        </p:spPr>
      </p:pic>
      <p:sp>
        <p:nvSpPr>
          <p:cNvPr id="75" name="文本框 74"/>
          <p:cNvSpPr txBox="1"/>
          <p:nvPr/>
        </p:nvSpPr>
        <p:spPr>
          <a:xfrm>
            <a:off x="4667885" y="3285490"/>
            <a:ext cx="10604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/>
              <a:t>专题发言</a:t>
            </a:r>
          </a:p>
        </p:txBody>
      </p:sp>
      <p:sp>
        <p:nvSpPr>
          <p:cNvPr id="76" name="文本框 75"/>
          <p:cNvSpPr txBox="1"/>
          <p:nvPr/>
        </p:nvSpPr>
        <p:spPr>
          <a:xfrm>
            <a:off x="6100445" y="3285490"/>
            <a:ext cx="10725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/>
              <a:t>撰写邮件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009890" y="1375410"/>
            <a:ext cx="2926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微软雅黑" charset="0"/>
                <a:ea typeface="微软雅黑" charset="0"/>
              </a:rPr>
              <a:t>国际人才英语考试（高级）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8046720" y="1800225"/>
            <a:ext cx="1202055" cy="339725"/>
          </a:xfrm>
          <a:prstGeom prst="rect">
            <a:avLst/>
          </a:prstGeom>
          <a:solidFill>
            <a:schemeClr val="accent4">
              <a:alpha val="30000"/>
            </a:schemeClr>
          </a:solidFill>
          <a:ln cap="rnd">
            <a:noFill/>
          </a:ln>
        </p:spPr>
        <p:txBody>
          <a:bodyPr wrap="square" lIns="46990" tIns="46990" rIns="46990" bIns="46990" rtlCol="0" anchor="ctr" anchorCtr="0">
            <a:spAutoFit/>
          </a:bodyPr>
          <a:lstStyle/>
          <a:p>
            <a:pPr algn="dist"/>
            <a:r>
              <a:rPr lang="zh-CN" altLang="en-US" sz="16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口头沟通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9554210" y="1800225"/>
            <a:ext cx="1202055" cy="339725"/>
          </a:xfrm>
          <a:prstGeom prst="rect">
            <a:avLst/>
          </a:prstGeom>
          <a:solidFill>
            <a:schemeClr val="accent4">
              <a:alpha val="30000"/>
            </a:schemeClr>
          </a:solidFill>
          <a:ln cap="rnd">
            <a:noFill/>
          </a:ln>
        </p:spPr>
        <p:txBody>
          <a:bodyPr wrap="square" lIns="46990" tIns="46990" rIns="46990" bIns="46990" rtlCol="0" anchor="ctr" anchorCtr="0">
            <a:spAutoFit/>
          </a:bodyPr>
          <a:lstStyle/>
          <a:p>
            <a:pPr algn="dist"/>
            <a:r>
              <a:rPr lang="zh-CN" altLang="en-US" sz="1600" b="1">
                <a:solidFill>
                  <a:schemeClr val="tx1"/>
                </a:solidFill>
                <a:latin typeface="微软雅黑" charset="0"/>
                <a:ea typeface="微软雅黑" charset="0"/>
              </a:rPr>
              <a:t>书面沟通</a:t>
            </a:r>
          </a:p>
        </p:txBody>
      </p:sp>
      <p:pic>
        <p:nvPicPr>
          <p:cNvPr id="84" name="图片 83" descr="20288029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6720" y="2163445"/>
            <a:ext cx="288290" cy="288290"/>
          </a:xfrm>
          <a:prstGeom prst="rect">
            <a:avLst/>
          </a:prstGeom>
        </p:spPr>
      </p:pic>
      <p:sp>
        <p:nvSpPr>
          <p:cNvPr id="86" name="文本框 85"/>
          <p:cNvSpPr txBox="1"/>
          <p:nvPr/>
        </p:nvSpPr>
        <p:spPr>
          <a:xfrm>
            <a:off x="8357235" y="2163445"/>
            <a:ext cx="10604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/>
              <a:t>发言总结</a:t>
            </a:r>
          </a:p>
        </p:txBody>
      </p:sp>
      <p:sp>
        <p:nvSpPr>
          <p:cNvPr id="87" name="文本框 86"/>
          <p:cNvSpPr txBox="1"/>
          <p:nvPr/>
        </p:nvSpPr>
        <p:spPr>
          <a:xfrm>
            <a:off x="9789795" y="2163445"/>
            <a:ext cx="10725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/>
              <a:t>撰写提纲</a:t>
            </a:r>
          </a:p>
        </p:txBody>
      </p:sp>
      <p:pic>
        <p:nvPicPr>
          <p:cNvPr id="89" name="图片 88" descr="20288029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6720" y="2543175"/>
            <a:ext cx="288290" cy="288290"/>
          </a:xfrm>
          <a:prstGeom prst="rect">
            <a:avLst/>
          </a:prstGeom>
        </p:spPr>
      </p:pic>
      <p:sp>
        <p:nvSpPr>
          <p:cNvPr id="91" name="文本框 90"/>
          <p:cNvSpPr txBox="1"/>
          <p:nvPr/>
        </p:nvSpPr>
        <p:spPr>
          <a:xfrm>
            <a:off x="8357235" y="2543175"/>
            <a:ext cx="10604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/>
              <a:t>专题发言</a:t>
            </a:r>
          </a:p>
        </p:txBody>
      </p:sp>
      <p:sp>
        <p:nvSpPr>
          <p:cNvPr id="92" name="文本框 91"/>
          <p:cNvSpPr txBox="1"/>
          <p:nvPr/>
        </p:nvSpPr>
        <p:spPr>
          <a:xfrm>
            <a:off x="9789795" y="2543175"/>
            <a:ext cx="10725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/>
              <a:t>撰写报告</a:t>
            </a:r>
          </a:p>
        </p:txBody>
      </p:sp>
      <p:pic>
        <p:nvPicPr>
          <p:cNvPr id="94" name="图片 93" descr="20288029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6720" y="2922905"/>
            <a:ext cx="288290" cy="288290"/>
          </a:xfrm>
          <a:prstGeom prst="rect">
            <a:avLst/>
          </a:prstGeom>
        </p:spPr>
      </p:pic>
      <p:sp>
        <p:nvSpPr>
          <p:cNvPr id="96" name="文本框 95"/>
          <p:cNvSpPr txBox="1"/>
          <p:nvPr/>
        </p:nvSpPr>
        <p:spPr>
          <a:xfrm>
            <a:off x="8357235" y="2922905"/>
            <a:ext cx="10604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/>
              <a:t>谈判决策</a:t>
            </a:r>
          </a:p>
        </p:txBody>
      </p:sp>
      <p:sp>
        <p:nvSpPr>
          <p:cNvPr id="97" name="文本框 96"/>
          <p:cNvSpPr txBox="1"/>
          <p:nvPr/>
        </p:nvSpPr>
        <p:spPr>
          <a:xfrm>
            <a:off x="9789795" y="2922905"/>
            <a:ext cx="10725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/>
              <a:t>撰写提案</a:t>
            </a:r>
          </a:p>
        </p:txBody>
      </p:sp>
      <p:cxnSp>
        <p:nvCxnSpPr>
          <p:cNvPr id="106" name="直接连接符 105"/>
          <p:cNvCxnSpPr/>
          <p:nvPr/>
        </p:nvCxnSpPr>
        <p:spPr>
          <a:xfrm flipH="1">
            <a:off x="774700" y="4088130"/>
            <a:ext cx="10605135" cy="0"/>
          </a:xfrm>
          <a:prstGeom prst="line">
            <a:avLst/>
          </a:prstGeom>
          <a:ln w="44450" cmpd="sng">
            <a:solidFill>
              <a:srgbClr val="FF9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9" name="图片 248" descr="365888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39645" y="2199640"/>
            <a:ext cx="252095" cy="252095"/>
          </a:xfrm>
          <a:prstGeom prst="rect">
            <a:avLst/>
          </a:prstGeom>
        </p:spPr>
      </p:pic>
      <p:pic>
        <p:nvPicPr>
          <p:cNvPr id="251" name="图片 250" descr="365888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39645" y="2571115"/>
            <a:ext cx="252095" cy="251460"/>
          </a:xfrm>
          <a:prstGeom prst="rect">
            <a:avLst/>
          </a:prstGeom>
        </p:spPr>
      </p:pic>
      <p:pic>
        <p:nvPicPr>
          <p:cNvPr id="252" name="图片 251" descr="365888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39645" y="2941955"/>
            <a:ext cx="252095" cy="251460"/>
          </a:xfrm>
          <a:prstGeom prst="rect">
            <a:avLst/>
          </a:prstGeom>
        </p:spPr>
      </p:pic>
      <p:pic>
        <p:nvPicPr>
          <p:cNvPr id="253" name="图片 252" descr="365888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39645" y="3312795"/>
            <a:ext cx="252095" cy="251460"/>
          </a:xfrm>
          <a:prstGeom prst="rect">
            <a:avLst/>
          </a:prstGeom>
        </p:spPr>
      </p:pic>
      <p:pic>
        <p:nvPicPr>
          <p:cNvPr id="254" name="图片 253" descr="365888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39645" y="3683635"/>
            <a:ext cx="252095" cy="251460"/>
          </a:xfrm>
          <a:prstGeom prst="rect">
            <a:avLst/>
          </a:prstGeom>
        </p:spPr>
      </p:pic>
      <p:pic>
        <p:nvPicPr>
          <p:cNvPr id="255" name="图片 254" descr="365888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99150" y="2215515"/>
            <a:ext cx="252095" cy="252095"/>
          </a:xfrm>
          <a:prstGeom prst="rect">
            <a:avLst/>
          </a:prstGeom>
        </p:spPr>
      </p:pic>
      <p:pic>
        <p:nvPicPr>
          <p:cNvPr id="256" name="图片 255" descr="365888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99150" y="2586990"/>
            <a:ext cx="252095" cy="251460"/>
          </a:xfrm>
          <a:prstGeom prst="rect">
            <a:avLst/>
          </a:prstGeom>
        </p:spPr>
      </p:pic>
      <p:pic>
        <p:nvPicPr>
          <p:cNvPr id="257" name="图片 256" descr="365888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99150" y="2957830"/>
            <a:ext cx="252095" cy="251460"/>
          </a:xfrm>
          <a:prstGeom prst="rect">
            <a:avLst/>
          </a:prstGeom>
        </p:spPr>
      </p:pic>
      <p:pic>
        <p:nvPicPr>
          <p:cNvPr id="258" name="图片 257" descr="365888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99150" y="3328670"/>
            <a:ext cx="252095" cy="251460"/>
          </a:xfrm>
          <a:prstGeom prst="rect">
            <a:avLst/>
          </a:prstGeom>
        </p:spPr>
      </p:pic>
      <p:pic>
        <p:nvPicPr>
          <p:cNvPr id="259" name="图片 258" descr="365888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03105" y="2207895"/>
            <a:ext cx="252095" cy="252095"/>
          </a:xfrm>
          <a:prstGeom prst="rect">
            <a:avLst/>
          </a:prstGeom>
        </p:spPr>
      </p:pic>
      <p:pic>
        <p:nvPicPr>
          <p:cNvPr id="260" name="图片 259" descr="365888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03105" y="2579370"/>
            <a:ext cx="252095" cy="251460"/>
          </a:xfrm>
          <a:prstGeom prst="rect">
            <a:avLst/>
          </a:prstGeom>
        </p:spPr>
      </p:pic>
      <p:pic>
        <p:nvPicPr>
          <p:cNvPr id="261" name="图片 260" descr="365888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03105" y="2950210"/>
            <a:ext cx="252095" cy="2514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57250" y="4198620"/>
            <a:ext cx="2646878" cy="16675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/>
              <a:t>适用群体：</a:t>
            </a:r>
            <a:endParaRPr lang="zh-CN" altLang="en-US" sz="1600" dirty="0"/>
          </a:p>
          <a:p>
            <a:pPr>
              <a:lnSpc>
                <a:spcPct val="130000"/>
              </a:lnSpc>
            </a:pPr>
            <a:r>
              <a:rPr lang="zh-CN" altLang="en-US" sz="1600" dirty="0"/>
              <a:t>英语专业：</a:t>
            </a:r>
            <a:r>
              <a:rPr lang="zh-CN" altLang="en-US" sz="1600" b="1" dirty="0"/>
              <a:t>大一、大二</a:t>
            </a:r>
          </a:p>
          <a:p>
            <a:pPr>
              <a:lnSpc>
                <a:spcPct val="130000"/>
              </a:lnSpc>
            </a:pPr>
            <a:r>
              <a:rPr lang="zh-CN" altLang="en-US" sz="1600" dirty="0"/>
              <a:t>非英语专业：</a:t>
            </a:r>
            <a:r>
              <a:rPr lang="zh-CN" altLang="en-US" sz="1600" b="1" dirty="0"/>
              <a:t>大一、大二</a:t>
            </a:r>
          </a:p>
          <a:p>
            <a:pPr>
              <a:lnSpc>
                <a:spcPct val="130000"/>
              </a:lnSpc>
            </a:pPr>
            <a:r>
              <a:rPr lang="zh-CN" altLang="en-US" sz="1600" dirty="0"/>
              <a:t>就业方向涉及简单英文沟通</a:t>
            </a:r>
          </a:p>
          <a:p>
            <a:pPr>
              <a:lnSpc>
                <a:spcPct val="130000"/>
              </a:lnSpc>
            </a:pPr>
            <a:r>
              <a:rPr lang="zh-CN" altLang="en-US" sz="1600" b="1" dirty="0"/>
              <a:t>跨境电商、国际派遣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357370" y="4198620"/>
            <a:ext cx="2646878" cy="1987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/>
              <a:t>适用群体：</a:t>
            </a:r>
            <a:endParaRPr lang="zh-CN" altLang="en-US" sz="1600" dirty="0"/>
          </a:p>
          <a:p>
            <a:pPr>
              <a:lnSpc>
                <a:spcPct val="130000"/>
              </a:lnSpc>
            </a:pPr>
            <a:r>
              <a:rPr lang="zh-CN" altLang="en-US" sz="1600" dirty="0"/>
              <a:t>英语专业：</a:t>
            </a:r>
            <a:r>
              <a:rPr lang="zh-CN" altLang="en-US" sz="1600" b="1" dirty="0"/>
              <a:t>大一、大二</a:t>
            </a:r>
          </a:p>
          <a:p>
            <a:pPr>
              <a:lnSpc>
                <a:spcPct val="130000"/>
              </a:lnSpc>
            </a:pPr>
            <a:r>
              <a:rPr lang="zh-CN" altLang="en-US" sz="1600" dirty="0"/>
              <a:t>非英语专业：</a:t>
            </a:r>
            <a:r>
              <a:rPr lang="zh-CN" altLang="en-US" sz="1600" b="1" dirty="0"/>
              <a:t>大二、大三</a:t>
            </a:r>
          </a:p>
          <a:p>
            <a:pPr>
              <a:lnSpc>
                <a:spcPct val="130000"/>
              </a:lnSpc>
            </a:pPr>
            <a:r>
              <a:rPr lang="zh-CN" altLang="en-US" sz="1600" dirty="0"/>
              <a:t>就业方向涉及经常英文沟通</a:t>
            </a:r>
          </a:p>
          <a:p>
            <a:pPr>
              <a:lnSpc>
                <a:spcPct val="130000"/>
              </a:lnSpc>
            </a:pPr>
            <a:r>
              <a:rPr lang="zh-CN" altLang="en-US" sz="1600" b="1" dirty="0"/>
              <a:t>机关国企、跨国企业</a:t>
            </a:r>
          </a:p>
          <a:p>
            <a:pPr>
              <a:lnSpc>
                <a:spcPct val="130000"/>
              </a:lnSpc>
            </a:pPr>
            <a:endParaRPr lang="zh-CN" altLang="en-US" sz="16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8046720" y="4198620"/>
            <a:ext cx="3036570" cy="16910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/>
              <a:t>适用群体：</a:t>
            </a:r>
            <a:endParaRPr lang="zh-CN" altLang="en-US" sz="1600" dirty="0"/>
          </a:p>
          <a:p>
            <a:pPr>
              <a:lnSpc>
                <a:spcPct val="130000"/>
              </a:lnSpc>
            </a:pPr>
            <a:r>
              <a:rPr lang="zh-CN" altLang="en-US" sz="1600" dirty="0"/>
              <a:t>英语专业：</a:t>
            </a:r>
            <a:r>
              <a:rPr lang="zh-CN" altLang="en-US" sz="1600" b="1" dirty="0"/>
              <a:t>大二、大三</a:t>
            </a:r>
          </a:p>
          <a:p>
            <a:pPr>
              <a:lnSpc>
                <a:spcPct val="130000"/>
              </a:lnSpc>
            </a:pPr>
            <a:r>
              <a:rPr lang="zh-CN" altLang="en-US" sz="1600" dirty="0"/>
              <a:t>非英语专业：</a:t>
            </a:r>
            <a:r>
              <a:rPr lang="zh-CN" altLang="en-US" sz="1600" b="1" dirty="0"/>
              <a:t>大二、大三</a:t>
            </a:r>
          </a:p>
          <a:p>
            <a:pPr>
              <a:lnSpc>
                <a:spcPct val="130000"/>
              </a:lnSpc>
            </a:pPr>
            <a:r>
              <a:rPr lang="zh-CN" altLang="en-US" sz="1600" dirty="0"/>
              <a:t>就业方向涉及高频英文沟通</a:t>
            </a:r>
          </a:p>
          <a:p>
            <a:pPr>
              <a:lnSpc>
                <a:spcPct val="130000"/>
              </a:lnSpc>
            </a:pPr>
            <a:r>
              <a:rPr lang="zh-CN" altLang="en-US" sz="1600" b="1" dirty="0"/>
              <a:t>国际业务、跨国贸易、国际组织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1E6C38A3-082B-A644-93EA-1287A8DA7377}"/>
              </a:ext>
            </a:extLst>
          </p:cNvPr>
          <p:cNvSpPr txBox="1"/>
          <p:nvPr/>
        </p:nvSpPr>
        <p:spPr>
          <a:xfrm>
            <a:off x="207902" y="1581927"/>
            <a:ext cx="4004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pc="600" dirty="0">
                <a:latin typeface="微软雅黑" panose="020B0503020204020204" charset="-122"/>
                <a:ea typeface="微软雅黑" panose="020B0503020204020204" charset="-122"/>
              </a:rPr>
              <a:t>04</a:t>
            </a:r>
            <a:r>
              <a:rPr lang="zh-CN" altLang="en-US" sz="2400" b="1" spc="600" dirty="0">
                <a:latin typeface="微软雅黑" panose="020B0503020204020204" charset="-122"/>
                <a:ea typeface="微软雅黑" panose="020B0503020204020204" charset="-122"/>
              </a:rPr>
              <a:t>求职就业</a:t>
            </a:r>
            <a:r>
              <a:rPr lang="en-US" altLang="zh-CN" sz="2400" spc="6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spc="600" dirty="0">
                <a:latin typeface="微软雅黑" panose="020B0503020204020204" charset="-122"/>
                <a:ea typeface="微软雅黑" panose="020B0503020204020204" charset="-122"/>
              </a:rPr>
              <a:t>专场招聘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FC4ADD0-5DF0-8C45-8CF4-CFB0D7D884C2}"/>
              </a:ext>
            </a:extLst>
          </p:cNvPr>
          <p:cNvSpPr txBox="1"/>
          <p:nvPr/>
        </p:nvSpPr>
        <p:spPr>
          <a:xfrm>
            <a:off x="1200740" y="381427"/>
            <a:ext cx="431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95C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仿宋S" panose="00020600040101010101" pitchFamily="18" charset="-122"/>
                <a:ea typeface="汉仪仿宋S" panose="00020600040101010101" pitchFamily="18" charset="-122"/>
              </a:rPr>
              <a:t>国才校企案例 ｜ 多维促动  师生共赢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37ADCB7-BF28-A14C-A2DE-254D4DA03D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94" r="20208" b="37704"/>
          <a:stretch>
            <a:fillRect/>
          </a:stretch>
        </p:blipFill>
        <p:spPr>
          <a:xfrm>
            <a:off x="580391" y="380998"/>
            <a:ext cx="620349" cy="46481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69ED98D2-BA15-574B-BF72-2258C173E392}"/>
              </a:ext>
            </a:extLst>
          </p:cNvPr>
          <p:cNvSpPr txBox="1"/>
          <p:nvPr/>
        </p:nvSpPr>
        <p:spPr>
          <a:xfrm>
            <a:off x="936399" y="2204926"/>
            <a:ext cx="25123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国才考试每年举办多种形式的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校园宣讲会、双选会、招聘会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，为国才证书持有者和企业搭建桥梁，提升大学生就业率。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4BA4508-BFFE-FB45-B976-B5FE8C838C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7"/>
          <a:stretch/>
        </p:blipFill>
        <p:spPr>
          <a:xfrm>
            <a:off x="8103921" y="1268760"/>
            <a:ext cx="2752907" cy="191998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6710C76-8CE9-0A48-8D32-82FB6998A0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493" y="3900211"/>
            <a:ext cx="2631765" cy="197382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3E983E1-6B1A-7348-ADB5-F7D99BF7E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31924" y="3842568"/>
            <a:ext cx="2720039" cy="203146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713614A-4EF2-D54E-9CD4-F7D17AA554E9}"/>
              </a:ext>
            </a:extLst>
          </p:cNvPr>
          <p:cNvSpPr txBox="1"/>
          <p:nvPr/>
        </p:nvSpPr>
        <p:spPr>
          <a:xfrm>
            <a:off x="7500155" y="3212976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spc="3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全国大学生“百日招聘”活动</a:t>
            </a:r>
            <a:endParaRPr lang="en-US" altLang="zh-CN" sz="1600" spc="3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spc="3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国才专场双选会</a:t>
            </a:r>
            <a:endParaRPr lang="zh-CN" altLang="en-US" sz="1600" spc="3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68CD2D8-5F88-E645-98FF-422C95C828BB}"/>
              </a:ext>
            </a:extLst>
          </p:cNvPr>
          <p:cNvSpPr txBox="1"/>
          <p:nvPr/>
        </p:nvSpPr>
        <p:spPr>
          <a:xfrm>
            <a:off x="3636460" y="5907469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spc="3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国才携中青旅走入河北地质大学</a:t>
            </a:r>
            <a:endParaRPr lang="en-US" altLang="zh-CN" sz="1600" spc="3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spc="3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校园招聘专场</a:t>
            </a:r>
            <a:endParaRPr lang="zh-CN" altLang="en-US" sz="1600" spc="3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75901B3-87CE-ED4A-86D5-2D9623D4060F}"/>
              </a:ext>
            </a:extLst>
          </p:cNvPr>
          <p:cNvSpPr txBox="1"/>
          <p:nvPr/>
        </p:nvSpPr>
        <p:spPr>
          <a:xfrm>
            <a:off x="7605280" y="5860197"/>
            <a:ext cx="3756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spc="3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浙江豪雅集团国才校园宣讲会</a:t>
            </a:r>
          </a:p>
          <a:p>
            <a:pPr algn="ctr"/>
            <a:endParaRPr lang="zh-CN" altLang="en-US" sz="1600" spc="3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026CCB8-53C2-A54A-89A0-D9CDC930A1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30291" r="21013" b="13887"/>
          <a:stretch/>
        </p:blipFill>
        <p:spPr>
          <a:xfrm>
            <a:off x="4212524" y="1269496"/>
            <a:ext cx="2808312" cy="194421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441F2CC9-CA5C-6F4F-B255-0A2E9FBB8746}"/>
              </a:ext>
            </a:extLst>
          </p:cNvPr>
          <p:cNvSpPr txBox="1"/>
          <p:nvPr/>
        </p:nvSpPr>
        <p:spPr>
          <a:xfrm>
            <a:off x="3644840" y="3212976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spc="3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工信部、教育部</a:t>
            </a:r>
            <a:r>
              <a:rPr lang="en-US" altLang="zh-CN" sz="1600" spc="3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2021“</a:t>
            </a:r>
            <a:r>
              <a:rPr lang="zh-CN" altLang="en-US" sz="1600" spc="3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百日招聘”活动国际化人才专场直播活动</a:t>
            </a:r>
            <a:endParaRPr lang="zh-CN" altLang="en-US" sz="1600" spc="3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430404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1E6C38A3-082B-A644-93EA-1287A8DA7377}"/>
              </a:ext>
            </a:extLst>
          </p:cNvPr>
          <p:cNvSpPr txBox="1"/>
          <p:nvPr/>
        </p:nvSpPr>
        <p:spPr>
          <a:xfrm>
            <a:off x="1207173" y="1000041"/>
            <a:ext cx="4004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pc="600" dirty="0">
                <a:latin typeface="微软雅黑" panose="020B0503020204020204" charset="-122"/>
                <a:ea typeface="微软雅黑" panose="020B0503020204020204" charset="-122"/>
              </a:rPr>
              <a:t>04</a:t>
            </a:r>
            <a:r>
              <a:rPr lang="zh-CN" altLang="en-US" sz="2400" b="1" spc="600" dirty="0">
                <a:latin typeface="微软雅黑" panose="020B0503020204020204" charset="-122"/>
                <a:ea typeface="微软雅黑" panose="020B0503020204020204" charset="-122"/>
              </a:rPr>
              <a:t>求职就业</a:t>
            </a:r>
            <a:r>
              <a:rPr lang="en-US" altLang="zh-CN" sz="2400" spc="6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spc="600" dirty="0">
                <a:latin typeface="微软雅黑" panose="020B0503020204020204" charset="-122"/>
                <a:ea typeface="微软雅黑" panose="020B0503020204020204" charset="-122"/>
              </a:rPr>
              <a:t>绿色通道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ABA7097-8705-CB43-932B-9DBB64CB19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4" b="11107"/>
          <a:stretch>
            <a:fillRect/>
          </a:stretch>
        </p:blipFill>
        <p:spPr>
          <a:xfrm>
            <a:off x="483621" y="1662023"/>
            <a:ext cx="11394010" cy="462874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EB834AC-2E95-3C49-9DD3-E5FCAAA1E7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2" b="13330"/>
          <a:stretch>
            <a:fillRect/>
          </a:stretch>
        </p:blipFill>
        <p:spPr>
          <a:xfrm>
            <a:off x="368008" y="1598963"/>
            <a:ext cx="11394010" cy="450382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FC4ADD0-5DF0-8C45-8CF4-CFB0D7D884C2}"/>
              </a:ext>
            </a:extLst>
          </p:cNvPr>
          <p:cNvSpPr txBox="1"/>
          <p:nvPr/>
        </p:nvSpPr>
        <p:spPr>
          <a:xfrm>
            <a:off x="1200740" y="381427"/>
            <a:ext cx="431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95C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仿宋S" panose="00020600040101010101" pitchFamily="18" charset="-122"/>
                <a:ea typeface="汉仪仿宋S" panose="00020600040101010101" pitchFamily="18" charset="-122"/>
              </a:rPr>
              <a:t>国才校企案例 ｜ 多维促动  师生共赢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37ADCB7-BF28-A14C-A2DE-254D4DA03D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194" r="20208" b="37704"/>
          <a:stretch>
            <a:fillRect/>
          </a:stretch>
        </p:blipFill>
        <p:spPr>
          <a:xfrm>
            <a:off x="580391" y="380998"/>
            <a:ext cx="620349" cy="46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01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317A7D4D-DE4F-254E-BD84-D3DEB9106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114" y="1272877"/>
            <a:ext cx="5003415" cy="513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C73F8CF-7468-2549-9A55-8EB8E9F21D0B}"/>
              </a:ext>
            </a:extLst>
          </p:cNvPr>
          <p:cNvSpPr/>
          <p:nvPr/>
        </p:nvSpPr>
        <p:spPr>
          <a:xfrm>
            <a:off x="384313" y="1599626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dirty="0"/>
              <a:t>在国家“一带一路”战略的推动下，中国企业对海外的投资表现活跃，一大批企业已经具备走向世界的能力。我国企业想要在国际竞争中赢得先机，必须要解决国际化人才、海外人才派遣的问题，才能将人才优势转化为科技优势、产业优势。</a:t>
            </a:r>
          </a:p>
          <a:p>
            <a:endParaRPr lang="en-US" altLang="zh-CN" dirty="0"/>
          </a:p>
          <a:p>
            <a:r>
              <a:rPr lang="zh-CN" altLang="en-US" dirty="0"/>
              <a:t>企业的</a:t>
            </a:r>
            <a:r>
              <a:rPr lang="zh-CN" altLang="zh-CN" dirty="0"/>
              <a:t>国际化人才既有语言要求，还有对当地文化市场的深刻了解，同时还要具备业务发展能力，管理能力等等</a:t>
            </a:r>
            <a:r>
              <a:rPr lang="en-US" altLang="zh-CN" dirty="0"/>
              <a:t>……</a:t>
            </a:r>
            <a:r>
              <a:rPr lang="zh-CN" altLang="zh-CN" dirty="0"/>
              <a:t>具备国际化适应力、国际化视野、跨文化沟通、通晓国际政策、有国际战略眼光与处理国际关系能力的复合型人才</a:t>
            </a:r>
            <a:r>
              <a:rPr lang="en-US" altLang="zh-CN" dirty="0"/>
              <a:t>……</a:t>
            </a:r>
            <a:r>
              <a:rPr lang="zh-CN" altLang="zh-CN" dirty="0"/>
              <a:t>这些能力是全方位的，要求远远大于在本土发展的同一职级。</a:t>
            </a:r>
            <a:br>
              <a:rPr lang="en-US" altLang="zh-CN" dirty="0"/>
            </a:br>
            <a:endParaRPr lang="zh-CN" altLang="zh-CN" dirty="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602FA12B-21EB-2749-B2D4-778E33CEB07D}"/>
              </a:ext>
            </a:extLst>
          </p:cNvPr>
          <p:cNvSpPr txBox="1">
            <a:spLocks/>
          </p:cNvSpPr>
          <p:nvPr/>
        </p:nvSpPr>
        <p:spPr>
          <a:xfrm>
            <a:off x="1483775" y="569406"/>
            <a:ext cx="10515600" cy="5431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6000" b="1" kern="1200" spc="3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3200" dirty="0"/>
              <a:t>喜报：中石油已将国才纳入海外人才派遣评价体系</a:t>
            </a:r>
          </a:p>
        </p:txBody>
      </p:sp>
    </p:spTree>
    <p:extLst>
      <p:ext uri="{BB962C8B-B14F-4D97-AF65-F5344CB8AC3E}">
        <p14:creationId xmlns:p14="http://schemas.microsoft.com/office/powerpoint/2010/main" val="25050856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1">
            <a:extLst>
              <a:ext uri="{FF2B5EF4-FFF2-40B4-BE49-F238E27FC236}">
                <a16:creationId xmlns:a16="http://schemas.microsoft.com/office/drawing/2014/main" id="{D93DB846-764F-CC4F-9D2E-CFF3994CC52E}"/>
              </a:ext>
            </a:extLst>
          </p:cNvPr>
          <p:cNvSpPr txBox="1"/>
          <p:nvPr/>
        </p:nvSpPr>
        <p:spPr>
          <a:xfrm>
            <a:off x="1673058" y="1720840"/>
            <a:ext cx="68018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以往证书：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托福、雅思、托业、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PTE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WET</a:t>
            </a:r>
          </a:p>
          <a:p>
            <a:pPr>
              <a:lnSpc>
                <a:spcPct val="150000"/>
              </a:lnSpc>
            </a:pP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渴求国才为其提供考评服务：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国产替代（立足中国、沟通世界）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灵活定制（考试形式、考试频次）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8EA86EA9-FE9E-A742-B921-8DEF5E1E73AA}"/>
              </a:ext>
            </a:extLst>
          </p:cNvPr>
          <p:cNvSpPr txBox="1">
            <a:spLocks/>
          </p:cNvSpPr>
          <p:nvPr/>
        </p:nvSpPr>
        <p:spPr>
          <a:xfrm>
            <a:off x="1483775" y="569406"/>
            <a:ext cx="10515600" cy="5431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6000" b="1" kern="1200" spc="3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3200" dirty="0"/>
              <a:t>喜报：华为欲将国才纳入海外人才派遣评价体系</a:t>
            </a:r>
          </a:p>
        </p:txBody>
      </p:sp>
    </p:spTree>
    <p:extLst>
      <p:ext uri="{BB962C8B-B14F-4D97-AF65-F5344CB8AC3E}">
        <p14:creationId xmlns:p14="http://schemas.microsoft.com/office/powerpoint/2010/main" val="378892170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94F855CB-0184-A44C-8924-D91E54D723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596051"/>
              </p:ext>
            </p:extLst>
          </p:nvPr>
        </p:nvGraphicFramePr>
        <p:xfrm>
          <a:off x="982062" y="1186319"/>
          <a:ext cx="10227876" cy="4808081"/>
        </p:xfrm>
        <a:graphic>
          <a:graphicData uri="http://schemas.openxmlformats.org/drawingml/2006/table">
            <a:tbl>
              <a:tblPr/>
              <a:tblGrid>
                <a:gridCol w="1155050">
                  <a:extLst>
                    <a:ext uri="{9D8B030D-6E8A-4147-A177-3AD203B41FA5}">
                      <a16:colId xmlns:a16="http://schemas.microsoft.com/office/drawing/2014/main" val="1803131929"/>
                    </a:ext>
                  </a:extLst>
                </a:gridCol>
                <a:gridCol w="3596813">
                  <a:extLst>
                    <a:ext uri="{9D8B030D-6E8A-4147-A177-3AD203B41FA5}">
                      <a16:colId xmlns:a16="http://schemas.microsoft.com/office/drawing/2014/main" val="2622172471"/>
                    </a:ext>
                  </a:extLst>
                </a:gridCol>
                <a:gridCol w="1703938">
                  <a:extLst>
                    <a:ext uri="{9D8B030D-6E8A-4147-A177-3AD203B41FA5}">
                      <a16:colId xmlns:a16="http://schemas.microsoft.com/office/drawing/2014/main" val="1944502988"/>
                    </a:ext>
                  </a:extLst>
                </a:gridCol>
                <a:gridCol w="1984917">
                  <a:extLst>
                    <a:ext uri="{9D8B030D-6E8A-4147-A177-3AD203B41FA5}">
                      <a16:colId xmlns:a16="http://schemas.microsoft.com/office/drawing/2014/main" val="2026799686"/>
                    </a:ext>
                  </a:extLst>
                </a:gridCol>
                <a:gridCol w="1787158">
                  <a:extLst>
                    <a:ext uri="{9D8B030D-6E8A-4147-A177-3AD203B41FA5}">
                      <a16:colId xmlns:a16="http://schemas.microsoft.com/office/drawing/2014/main" val="870946248"/>
                    </a:ext>
                  </a:extLst>
                </a:gridCol>
              </a:tblGrid>
              <a:tr h="45607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考试名称</a:t>
                      </a:r>
                      <a:endParaRPr lang="zh-CN" altLang="en-US" sz="1600" b="1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考查能力</a:t>
                      </a:r>
                      <a:endParaRPr lang="zh-CN" altLang="en-US" sz="1600" b="1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目标人群</a:t>
                      </a:r>
                      <a:endParaRPr lang="zh-CN" altLang="en-US" sz="1600" b="1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考试形式</a:t>
                      </a:r>
                      <a:endParaRPr lang="zh-CN" altLang="en-US" sz="1600" b="1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定价</a:t>
                      </a:r>
                      <a:endParaRPr lang="zh-CN" altLang="en-US" sz="1600" b="1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49046"/>
                  </a:ext>
                </a:extLst>
              </a:tr>
              <a:tr h="9236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国才</a:t>
                      </a:r>
                      <a:endParaRPr lang="zh-CN" altLang="en-US" sz="1600" b="1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A683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考查国际人才核心素养，包括</a:t>
                      </a:r>
                      <a:b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</a:br>
                      <a:r>
                        <a:rPr lang="zh-CN" altLang="en-US" sz="1100" b="1" dirty="0">
                          <a:solidFill>
                            <a:srgbClr val="C04415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“国际视野与协商合作的能力”、</a:t>
                      </a:r>
                      <a:br>
                        <a:rPr lang="en-US" altLang="zh-CN" sz="1100" b="1" dirty="0">
                          <a:solidFill>
                            <a:srgbClr val="C04415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</a:br>
                      <a:r>
                        <a:rPr lang="zh-CN" altLang="en-US" sz="1100" b="1" dirty="0">
                          <a:solidFill>
                            <a:srgbClr val="C04415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“分析问题与解决问题的能力”、</a:t>
                      </a:r>
                      <a:br>
                        <a:rPr lang="en-US" altLang="zh-CN" sz="1100" b="1" dirty="0">
                          <a:solidFill>
                            <a:srgbClr val="C04415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</a:br>
                      <a:r>
                        <a:rPr lang="zh-CN" altLang="en-US" sz="1100" b="1" dirty="0">
                          <a:solidFill>
                            <a:srgbClr val="C04415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“跨文化理解与表达的能力”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。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在国际职业环境中使用英语交流的</a:t>
                      </a:r>
                      <a:r>
                        <a:rPr lang="zh-CN" altLang="en-US" sz="1100" b="1" dirty="0">
                          <a:solidFill>
                            <a:srgbClr val="C04415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非母语人士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机考</a:t>
                      </a:r>
                      <a:endParaRPr lang="zh-CN" altLang="en-US" sz="1100" dirty="0">
                        <a:effectLst/>
                      </a:endParaRPr>
                    </a:p>
                    <a:p>
                      <a:pPr lvl="0" 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（口头沟通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+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书面沟通）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初级￥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280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；</a:t>
                      </a:r>
                      <a:endParaRPr lang="zh-CN" altLang="en-US" sz="1100" dirty="0">
                        <a:effectLst/>
                      </a:endParaRPr>
                    </a:p>
                    <a:p>
                      <a:pPr lvl="0" 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中级￥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380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；</a:t>
                      </a:r>
                      <a:endParaRPr lang="zh-CN" altLang="en-US" sz="1100" dirty="0">
                        <a:effectLst/>
                      </a:endParaRPr>
                    </a:p>
                    <a:p>
                      <a:pPr lvl="0" 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高级￥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580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。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456693"/>
                  </a:ext>
                </a:extLst>
              </a:tr>
              <a:tr h="26533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四六级</a:t>
                      </a:r>
                      <a:endParaRPr lang="zh-CN" altLang="en-US" sz="1600" b="1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A683"/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对大学生的</a:t>
                      </a:r>
                      <a:r>
                        <a:rPr lang="zh-CN" altLang="en-US" sz="1100" b="1" dirty="0">
                          <a:solidFill>
                            <a:srgbClr val="FF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英语学术能力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进行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客观、准确的测量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，</a:t>
                      </a:r>
                      <a:b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</a:b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为提高我国大学英语课程的教学质量服务。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在校研究生、</a:t>
                      </a:r>
                      <a:endParaRPr lang="en-US" altLang="zh-CN" sz="1100" dirty="0">
                        <a:solidFill>
                          <a:srgbClr val="000000"/>
                        </a:solidFill>
                        <a:effectLst/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  <a:p>
                      <a:pPr lvl="0" algn="l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本科生、</a:t>
                      </a:r>
                      <a:endParaRPr lang="en-US" altLang="zh-CN" sz="1100" dirty="0">
                        <a:solidFill>
                          <a:srgbClr val="000000"/>
                        </a:solidFill>
                        <a:effectLst/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  <a:p>
                      <a:pPr lvl="0" algn="l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专科生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机考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+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纸笔考试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20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元 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- 40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元不等。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442725"/>
                  </a:ext>
                </a:extLst>
              </a:tr>
              <a:tr h="3724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托福</a:t>
                      </a:r>
                      <a:endParaRPr lang="zh-CN" altLang="en-US" sz="1600" b="1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A683"/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托福考试通过读、听、说、写，考查英语非母语使用者的英语使用和理解能力及是否已具备在</a:t>
                      </a:r>
                      <a:r>
                        <a:rPr lang="zh-CN" altLang="en-US" sz="1100" dirty="0">
                          <a:solidFill>
                            <a:srgbClr val="FF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英语语言环境中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参加学术学习并在学习中取得成功所需的技能。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英语非母语使用者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网考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纸笔考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考试费用取决于考试的地点。</a:t>
                      </a:r>
                      <a:endParaRPr lang="zh-CN" altLang="en-US" sz="1100" dirty="0">
                        <a:effectLst/>
                      </a:endParaRPr>
                    </a:p>
                    <a:p>
                      <a:pPr lvl="0" algn="ctr"/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2020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年中国大陆考试费用：￥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1985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。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7927323"/>
                  </a:ext>
                </a:extLst>
              </a:tr>
              <a:tr h="2849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雅思</a:t>
                      </a:r>
                      <a:endParaRPr lang="zh-CN" altLang="en-US" sz="1600" b="1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A683"/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雅思考试是一种较全面地针对听、说、读、写四项能力的、考查考生是否具备到</a:t>
                      </a:r>
                      <a:r>
                        <a:rPr lang="zh-CN" altLang="en-US" sz="1100" dirty="0">
                          <a:solidFill>
                            <a:srgbClr val="FF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英语国家学习、工作或定居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的英语能力水平。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英语非母语使用者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纸笔考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机考</a:t>
                      </a:r>
                      <a:endParaRPr lang="zh-CN" altLang="en-US" sz="1100" dirty="0">
                        <a:effectLst/>
                      </a:endParaRPr>
                    </a:p>
                    <a:p>
                      <a:pPr lvl="0" algn="ctr"/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+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真人对话（口试）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雅思考试：￥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2020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；</a:t>
                      </a:r>
                      <a:endParaRPr lang="zh-CN" altLang="en-US" sz="1100" dirty="0">
                        <a:effectLst/>
                      </a:endParaRPr>
                    </a:p>
                    <a:p>
                      <a:pPr lvl="0" 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用于英国移民和签证：￥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2070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；</a:t>
                      </a:r>
                      <a:endParaRPr lang="zh-CN" altLang="en-US" sz="1100" dirty="0">
                        <a:effectLst/>
                      </a:endParaRPr>
                    </a:p>
                    <a:p>
                      <a:pPr lvl="0" 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生活技能类雅思考试：￥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1550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。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0065724"/>
                  </a:ext>
                </a:extLst>
              </a:tr>
              <a:tr h="81079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剑桥商务英语证书考试</a:t>
                      </a:r>
                      <a:endParaRPr lang="zh-CN" altLang="en-US" sz="1600" b="1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A683"/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考试内容</a:t>
                      </a:r>
                      <a:r>
                        <a:rPr lang="zh-CN" altLang="en-US" sz="1100" dirty="0">
                          <a:solidFill>
                            <a:srgbClr val="FF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与国际职场环境密切相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关，考查听、说、读、写四项技能以及英语实际运用和交流的能力。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在国际职业环境中使用英语交流的非母语人士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纸笔考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机考</a:t>
                      </a:r>
                      <a:endParaRPr lang="zh-CN" altLang="en-US" sz="1100" dirty="0">
                        <a:effectLst/>
                      </a:endParaRPr>
                    </a:p>
                    <a:p>
                      <a:pPr lvl="0" 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（听力、阅读、写作）</a:t>
                      </a:r>
                      <a:endParaRPr lang="zh-CN" altLang="en-US" sz="1100" dirty="0">
                        <a:effectLst/>
                      </a:endParaRPr>
                    </a:p>
                    <a:p>
                      <a:pPr lvl="0" algn="ctr"/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+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真人对话（口试）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初级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530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元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人；</a:t>
                      </a:r>
                      <a:endParaRPr lang="zh-CN" altLang="en-US" sz="1100" dirty="0">
                        <a:effectLst/>
                      </a:endParaRPr>
                    </a:p>
                    <a:p>
                      <a:pPr lvl="0" 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中级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660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元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人；</a:t>
                      </a:r>
                      <a:endParaRPr lang="zh-CN" altLang="en-US" sz="1100" dirty="0">
                        <a:effectLst/>
                      </a:endParaRPr>
                    </a:p>
                    <a:p>
                      <a:pPr lvl="0" 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高级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825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元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人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516366"/>
                  </a:ext>
                </a:extLst>
              </a:tr>
              <a:tr h="5890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托业</a:t>
                      </a:r>
                      <a:endParaRPr lang="zh-CN" altLang="en-US" sz="1600" b="1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A683"/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适用于职场环境，是对</a:t>
                      </a:r>
                      <a:r>
                        <a:rPr lang="zh-CN" altLang="en-US" sz="1100" dirty="0">
                          <a:solidFill>
                            <a:srgbClr val="FF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国际英语交流能力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的评估。</a:t>
                      </a:r>
                      <a:endParaRPr lang="zh-CN" altLang="en-US" sz="1100" dirty="0">
                        <a:effectLst/>
                      </a:endParaRPr>
                    </a:p>
                    <a:p>
                      <a:pPr lvl="1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商务活动只是其中一部分考查内容。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在国际职业环境中使用英语交流的非母语人士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听力阅读考试：纸笔考</a:t>
                      </a:r>
                      <a:endParaRPr lang="zh-CN" altLang="en-US" sz="1100" dirty="0">
                        <a:effectLst/>
                      </a:endParaRPr>
                    </a:p>
                    <a:p>
                      <a:pPr lvl="0" 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口语写作考试：机考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听力阅读考试：￥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608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；</a:t>
                      </a:r>
                      <a:endParaRPr lang="zh-CN" altLang="en-US" sz="1100" dirty="0">
                        <a:effectLst/>
                      </a:endParaRPr>
                    </a:p>
                    <a:p>
                      <a:pPr lvl="0" 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口语写作考试： ￥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698</a:t>
                      </a:r>
                      <a:endParaRPr lang="zh-CN" altLang="en-US" sz="1100" dirty="0">
                        <a:effectLst/>
                      </a:endParaRPr>
                    </a:p>
                  </a:txBody>
                  <a:tcPr marL="5607" marR="5607" marT="5607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335746"/>
                  </a:ext>
                </a:extLst>
              </a:tr>
            </a:tbl>
          </a:graphicData>
        </a:graphic>
      </p:graphicFrame>
      <p:cxnSp>
        <p:nvCxnSpPr>
          <p:cNvPr id="3" name="直接连接符 6">
            <a:extLst>
              <a:ext uri="{FF2B5EF4-FFF2-40B4-BE49-F238E27FC236}">
                <a16:creationId xmlns:a16="http://schemas.microsoft.com/office/drawing/2014/main" id="{D32477F7-32CB-3849-97A9-D362D5C19848}"/>
              </a:ext>
            </a:extLst>
          </p:cNvPr>
          <p:cNvCxnSpPr>
            <a:cxnSpLocks/>
          </p:cNvCxnSpPr>
          <p:nvPr/>
        </p:nvCxnSpPr>
        <p:spPr>
          <a:xfrm>
            <a:off x="1309795" y="863600"/>
            <a:ext cx="24440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7C0FF37C-E011-CE4E-A143-5EA961050C4D}"/>
              </a:ext>
            </a:extLst>
          </p:cNvPr>
          <p:cNvSpPr txBox="1"/>
          <p:nvPr/>
        </p:nvSpPr>
        <p:spPr>
          <a:xfrm>
            <a:off x="1232080" y="500224"/>
            <a:ext cx="3321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spc="6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</a:rPr>
              <a:t>英语类考试对比图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DACB744-1F75-8F4A-8B96-3FBFBE316F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94" r="20208" b="37704"/>
          <a:stretch>
            <a:fillRect/>
          </a:stretch>
        </p:blipFill>
        <p:spPr>
          <a:xfrm>
            <a:off x="580391" y="380998"/>
            <a:ext cx="620349" cy="46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76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矩形 6"/>
          <p:cNvSpPr txBox="1"/>
          <p:nvPr/>
        </p:nvSpPr>
        <p:spPr>
          <a:xfrm>
            <a:off x="743659" y="1332732"/>
            <a:ext cx="5772755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8" tIns="60958" rIns="60958" bIns="60958">
            <a:spAutoFit/>
          </a:bodyPr>
          <a:lstStyle/>
          <a:p>
            <a:pPr marL="285750" indent="-285750" defTabSz="412750">
              <a:buClr>
                <a:srgbClr val="C00000"/>
              </a:buClr>
              <a:buSzPct val="75000"/>
              <a:buFont typeface="Wingdings" pitchFamily="2" charset="2"/>
              <a:buChar char="n"/>
              <a:defRPr sz="3000" spc="-29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lang="zh-CN" altLang="en-US" sz="1500" dirty="0"/>
              <a:t>         </a:t>
            </a:r>
            <a:r>
              <a:rPr sz="1500" dirty="0" err="1"/>
              <a:t>报名方式</a:t>
            </a:r>
            <a:r>
              <a:rPr sz="1500" dirty="0"/>
              <a:t>：</a:t>
            </a:r>
          </a:p>
          <a:p>
            <a:pPr defTabSz="412750">
              <a:defRPr sz="3000" spc="-29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sz="1500" dirty="0"/>
              <a:t>      </a:t>
            </a:r>
            <a:r>
              <a:rPr lang="zh-CN" altLang="en-US" sz="1500" dirty="0"/>
              <a:t>         </a:t>
            </a:r>
            <a:r>
              <a:rPr sz="1500" dirty="0" err="1"/>
              <a:t>登录国才官网</a:t>
            </a:r>
            <a:r>
              <a:rPr sz="1500" dirty="0"/>
              <a:t> </a:t>
            </a:r>
            <a:r>
              <a:rPr sz="1500" u="sng" dirty="0">
                <a:hlinkClick r:id="rId2"/>
              </a:rPr>
              <a:t>http://etic.claonline.cn/</a:t>
            </a:r>
            <a:r>
              <a:rPr sz="1500" dirty="0"/>
              <a:t> </a:t>
            </a:r>
            <a:r>
              <a:rPr sz="1500" dirty="0" err="1"/>
              <a:t>注册、报考及缴费</a:t>
            </a:r>
            <a:endParaRPr sz="1500" dirty="0"/>
          </a:p>
        </p:txBody>
      </p:sp>
      <p:sp>
        <p:nvSpPr>
          <p:cNvPr id="1072" name="矩形 1"/>
          <p:cNvSpPr txBox="1"/>
          <p:nvPr/>
        </p:nvSpPr>
        <p:spPr>
          <a:xfrm>
            <a:off x="743659" y="2476304"/>
            <a:ext cx="3501985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>
            <a:lvl1pPr marL="698500" indent="-698500" defTabSz="825500">
              <a:lnSpc>
                <a:spcPct val="100000"/>
              </a:lnSpc>
              <a:buClr>
                <a:srgbClr val="C00000"/>
              </a:buClr>
              <a:buSzPct val="75000"/>
              <a:buChar char="■"/>
              <a:defRPr sz="3000" spc="-2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>
              <a:buFont typeface="Wingdings" pitchFamily="2" charset="2"/>
              <a:buChar char="n"/>
            </a:pPr>
            <a:r>
              <a:rPr sz="1500" dirty="0" err="1"/>
              <a:t>开考科目和考试费用</a:t>
            </a:r>
            <a:r>
              <a:rPr sz="1500" dirty="0"/>
              <a:t>：</a:t>
            </a:r>
          </a:p>
        </p:txBody>
      </p:sp>
      <p:sp>
        <p:nvSpPr>
          <p:cNvPr id="1073" name="文本框 10"/>
          <p:cNvSpPr txBox="1"/>
          <p:nvPr/>
        </p:nvSpPr>
        <p:spPr>
          <a:xfrm>
            <a:off x="9624801" y="1614879"/>
            <a:ext cx="1791686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ctr" defTabSz="825500">
              <a:lnSpc>
                <a:spcPct val="100000"/>
              </a:lnSpc>
              <a:defRPr sz="5000" spc="-5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rPr sz="2500"/>
              <a:t>扫码报名</a:t>
            </a:r>
          </a:p>
        </p:txBody>
      </p:sp>
      <p:sp>
        <p:nvSpPr>
          <p:cNvPr id="1074" name="2022 年上半年考试安排"/>
          <p:cNvSpPr txBox="1"/>
          <p:nvPr/>
        </p:nvSpPr>
        <p:spPr>
          <a:xfrm>
            <a:off x="759495" y="606054"/>
            <a:ext cx="11175756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tabLst>
                <a:tab pos="10160000" algn="l"/>
              </a:tabLst>
              <a:defRPr sz="6000">
                <a:solidFill>
                  <a:srgbClr val="AF2319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sz="3000" dirty="0"/>
              <a:t>202</a:t>
            </a:r>
            <a:r>
              <a:rPr lang="en-US" altLang="zh-CN" sz="3000" dirty="0"/>
              <a:t>3</a:t>
            </a:r>
            <a:r>
              <a:rPr sz="3000" dirty="0"/>
              <a:t> </a:t>
            </a:r>
            <a:r>
              <a:rPr sz="3000" dirty="0" err="1"/>
              <a:t>年</a:t>
            </a:r>
            <a:r>
              <a:rPr lang="zh-CN" altLang="en-US" sz="3000" dirty="0"/>
              <a:t>上</a:t>
            </a:r>
            <a:r>
              <a:rPr sz="3000" dirty="0" err="1"/>
              <a:t>半年考试安排</a:t>
            </a:r>
            <a:endParaRPr sz="3000" dirty="0"/>
          </a:p>
        </p:txBody>
      </p:sp>
      <p:sp>
        <p:nvSpPr>
          <p:cNvPr id="1075" name="矩形 6"/>
          <p:cNvSpPr txBox="1"/>
          <p:nvPr/>
        </p:nvSpPr>
        <p:spPr>
          <a:xfrm>
            <a:off x="775513" y="2019934"/>
            <a:ext cx="5772755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8" tIns="60958" rIns="60958" bIns="60958">
            <a:spAutoFit/>
          </a:bodyPr>
          <a:lstStyle>
            <a:lvl1pPr marL="558800" indent="-558800" defTabSz="825500">
              <a:lnSpc>
                <a:spcPct val="100000"/>
              </a:lnSpc>
              <a:buClr>
                <a:srgbClr val="C00000"/>
              </a:buClr>
              <a:buSzPct val="75000"/>
              <a:buChar char="■"/>
              <a:defRPr sz="3000" spc="-2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>
              <a:buFont typeface="Wingdings" pitchFamily="2" charset="2"/>
              <a:buChar char="n"/>
            </a:pPr>
            <a:r>
              <a:rPr lang="zh-CN" altLang="en-US" sz="1500" dirty="0"/>
              <a:t> </a:t>
            </a:r>
            <a:r>
              <a:rPr sz="1500" dirty="0"/>
              <a:t>报名时间：202</a:t>
            </a:r>
            <a:r>
              <a:rPr lang="en-US" altLang="zh-CN" sz="1500" dirty="0"/>
              <a:t>2</a:t>
            </a:r>
            <a:r>
              <a:rPr sz="1500" dirty="0"/>
              <a:t> </a:t>
            </a:r>
            <a:r>
              <a:rPr sz="1500" dirty="0" err="1"/>
              <a:t>年</a:t>
            </a:r>
            <a:r>
              <a:rPr sz="1500" dirty="0"/>
              <a:t> </a:t>
            </a:r>
            <a:r>
              <a:rPr lang="en-US" altLang="zh-CN" sz="1500" dirty="0"/>
              <a:t>10</a:t>
            </a:r>
            <a:r>
              <a:rPr sz="1500" dirty="0"/>
              <a:t> </a:t>
            </a:r>
            <a:r>
              <a:rPr sz="1500" dirty="0" err="1"/>
              <a:t>月</a:t>
            </a:r>
            <a:r>
              <a:rPr sz="1500" dirty="0"/>
              <a:t> </a:t>
            </a:r>
            <a:r>
              <a:rPr lang="en-US" altLang="zh-CN" sz="1500" dirty="0"/>
              <a:t>18</a:t>
            </a:r>
            <a:r>
              <a:rPr sz="1500" dirty="0"/>
              <a:t> </a:t>
            </a:r>
            <a:r>
              <a:rPr sz="1500" dirty="0" err="1"/>
              <a:t>日</a:t>
            </a:r>
            <a:r>
              <a:rPr lang="zh-CN" altLang="en-US" sz="1500" dirty="0"/>
              <a:t> </a:t>
            </a:r>
            <a:r>
              <a:rPr lang="en-US" altLang="zh-CN" sz="1500" dirty="0"/>
              <a:t>——</a:t>
            </a:r>
            <a:r>
              <a:rPr lang="zh-CN" altLang="en-US" sz="1500" dirty="0"/>
              <a:t> </a:t>
            </a:r>
            <a:r>
              <a:rPr lang="en-US" altLang="zh-CN" sz="1500" dirty="0"/>
              <a:t>2023</a:t>
            </a:r>
            <a:r>
              <a:rPr lang="zh-CN" altLang="en-US" sz="1500" dirty="0"/>
              <a:t> 年 </a:t>
            </a:r>
            <a:r>
              <a:rPr lang="en-US" altLang="zh-CN" sz="1500" dirty="0"/>
              <a:t>4</a:t>
            </a:r>
            <a:r>
              <a:rPr lang="zh-CN" altLang="en-US" sz="1500" dirty="0"/>
              <a:t> 月 </a:t>
            </a:r>
            <a:r>
              <a:rPr lang="en-US" altLang="zh-CN" sz="1500" dirty="0"/>
              <a:t>10</a:t>
            </a:r>
            <a:r>
              <a:rPr lang="zh-CN" altLang="en-US" sz="1500" dirty="0"/>
              <a:t> 日</a:t>
            </a:r>
            <a:endParaRPr sz="1500" dirty="0"/>
          </a:p>
        </p:txBody>
      </p:sp>
      <p:pic>
        <p:nvPicPr>
          <p:cNvPr id="1076" name="图像" descr="图像"/>
          <p:cNvPicPr>
            <a:picLocks noChangeAspect="1"/>
          </p:cNvPicPr>
          <p:nvPr/>
        </p:nvPicPr>
        <p:blipFill>
          <a:blip r:embed="rId3"/>
          <a:srcRect b="13612"/>
          <a:stretch>
            <a:fillRect/>
          </a:stretch>
        </p:blipFill>
        <p:spPr>
          <a:xfrm>
            <a:off x="9105982" y="2302222"/>
            <a:ext cx="2829269" cy="272959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B71DBEC1-FFD8-54C5-F40B-C81EE5A3F08F}"/>
              </a:ext>
            </a:extLst>
          </p:cNvPr>
          <p:cNvGraphicFramePr>
            <a:graphicFrameLocks noGrp="1"/>
          </p:cNvGraphicFramePr>
          <p:nvPr/>
        </p:nvGraphicFramePr>
        <p:xfrm>
          <a:off x="1520671" y="2941528"/>
          <a:ext cx="6894280" cy="331042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63226">
                  <a:extLst>
                    <a:ext uri="{9D8B030D-6E8A-4147-A177-3AD203B41FA5}">
                      <a16:colId xmlns:a16="http://schemas.microsoft.com/office/drawing/2014/main" val="335654835"/>
                    </a:ext>
                  </a:extLst>
                </a:gridCol>
                <a:gridCol w="2005767">
                  <a:extLst>
                    <a:ext uri="{9D8B030D-6E8A-4147-A177-3AD203B41FA5}">
                      <a16:colId xmlns:a16="http://schemas.microsoft.com/office/drawing/2014/main" val="3450240780"/>
                    </a:ext>
                  </a:extLst>
                </a:gridCol>
                <a:gridCol w="2005767">
                  <a:extLst>
                    <a:ext uri="{9D8B030D-6E8A-4147-A177-3AD203B41FA5}">
                      <a16:colId xmlns:a16="http://schemas.microsoft.com/office/drawing/2014/main" val="1596660961"/>
                    </a:ext>
                  </a:extLst>
                </a:gridCol>
                <a:gridCol w="1519520">
                  <a:extLst>
                    <a:ext uri="{9D8B030D-6E8A-4147-A177-3AD203B41FA5}">
                      <a16:colId xmlns:a16="http://schemas.microsoft.com/office/drawing/2014/main" val="1445431920"/>
                    </a:ext>
                  </a:extLst>
                </a:gridCol>
              </a:tblGrid>
              <a:tr h="4331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sz="1800" b="1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考试日期</a:t>
                      </a:r>
                      <a:endParaRPr lang="zh-CN" sz="1800" b="1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1800" b="1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考试时间</a:t>
                      </a:r>
                      <a:endParaRPr lang="zh-CN" sz="1800" b="1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sz="1800" b="1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考试科目</a:t>
                      </a:r>
                      <a:endParaRPr lang="zh-CN" sz="1800" b="1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sz="1800" b="1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报名费用</a:t>
                      </a:r>
                      <a:endParaRPr lang="zh-CN" sz="1800" b="1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3831408"/>
                  </a:ext>
                </a:extLst>
              </a:tr>
              <a:tr h="433166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2000" b="1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</a:t>
                      </a:r>
                      <a:r>
                        <a:rPr lang="zh-CN" altLang="en-US" sz="2000" b="1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月</a:t>
                      </a:r>
                      <a:r>
                        <a:rPr lang="en-US" altLang="zh-CN" sz="2000" b="1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13</a:t>
                      </a:r>
                      <a:r>
                        <a:rPr lang="zh-CN" altLang="en-US" sz="2000" b="1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</a:t>
                      </a:r>
                      <a:endParaRPr lang="en-US" altLang="zh-CN" sz="2000" b="1" i="0" kern="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CN" altLang="en-US" sz="2000" b="1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（周六）</a:t>
                      </a:r>
                      <a:endParaRPr lang="zh-CN" sz="2000" b="1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9:00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–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10:30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CN" sz="1800" b="0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国才初级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r>
                        <a:rPr lang="en-US" sz="1800" b="0" i="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80</a:t>
                      </a:r>
                      <a:r>
                        <a:rPr lang="zh-CN" sz="1800" b="0" i="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元</a:t>
                      </a:r>
                      <a:endParaRPr lang="zh-CN" sz="1800" b="0" i="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716091"/>
                  </a:ext>
                </a:extLst>
              </a:tr>
              <a:tr h="40734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9:00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–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10:40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CN" sz="1800" b="0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国才高级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580</a:t>
                      </a:r>
                      <a:r>
                        <a:rPr lang="zh-CN" sz="1800" b="0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元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813148"/>
                  </a:ext>
                </a:extLst>
              </a:tr>
              <a:tr h="40734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14:00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–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15:50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CN" sz="1800" b="0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国才中级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380</a:t>
                      </a:r>
                      <a:r>
                        <a:rPr lang="zh-CN" sz="1800" b="0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元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4252908"/>
                  </a:ext>
                </a:extLst>
              </a:tr>
              <a:tr h="40734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14:00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–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16:50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国才高端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1280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元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8572481"/>
                  </a:ext>
                </a:extLst>
              </a:tr>
              <a:tr h="40734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2000" b="1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</a:t>
                      </a:r>
                      <a:r>
                        <a:rPr lang="zh-CN" altLang="en-US" sz="2000" b="1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月</a:t>
                      </a:r>
                      <a:r>
                        <a:rPr lang="en-US" altLang="zh-CN" sz="2000" b="1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14</a:t>
                      </a:r>
                      <a:r>
                        <a:rPr lang="zh-CN" altLang="en-US" sz="2000" b="1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</a:t>
                      </a:r>
                      <a:endParaRPr lang="en-US" altLang="zh-CN" sz="2000" b="1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CN" altLang="en-US" sz="2000" b="1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（周日）</a:t>
                      </a:r>
                      <a:endParaRPr lang="zh-CN" sz="2000" b="1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9:00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–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12:00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国才高翻（笔译）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1580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元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5903099"/>
                  </a:ext>
                </a:extLst>
              </a:tr>
              <a:tr h="40734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14:00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–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14:30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国才高翻（交传）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1580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元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6802679"/>
                  </a:ext>
                </a:extLst>
              </a:tr>
              <a:tr h="40734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15:00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–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15:30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国才高翻（同传）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1580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元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137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266384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矩形 6"/>
          <p:cNvSpPr txBox="1"/>
          <p:nvPr/>
        </p:nvSpPr>
        <p:spPr>
          <a:xfrm>
            <a:off x="743659" y="1332732"/>
            <a:ext cx="5772755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8" tIns="60958" rIns="60958" bIns="60958">
            <a:spAutoFit/>
          </a:bodyPr>
          <a:lstStyle/>
          <a:p>
            <a:pPr marL="285750" indent="-285750" defTabSz="412750">
              <a:buClr>
                <a:srgbClr val="C00000"/>
              </a:buClr>
              <a:buSzPct val="75000"/>
              <a:buFont typeface="Wingdings" pitchFamily="2" charset="2"/>
              <a:buChar char="n"/>
              <a:defRPr sz="3000" spc="-29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lang="zh-CN" altLang="en-US" sz="1500" dirty="0"/>
              <a:t>         </a:t>
            </a:r>
            <a:r>
              <a:rPr sz="1500" dirty="0" err="1"/>
              <a:t>报名方式</a:t>
            </a:r>
            <a:r>
              <a:rPr sz="1500" dirty="0"/>
              <a:t>：</a:t>
            </a:r>
          </a:p>
          <a:p>
            <a:pPr defTabSz="412750">
              <a:defRPr sz="3000" spc="-29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sz="1500" dirty="0"/>
              <a:t>      </a:t>
            </a:r>
            <a:r>
              <a:rPr lang="zh-CN" altLang="en-US" sz="1500" dirty="0"/>
              <a:t>         </a:t>
            </a:r>
            <a:r>
              <a:rPr sz="1500" dirty="0" err="1"/>
              <a:t>登录国才官网</a:t>
            </a:r>
            <a:r>
              <a:rPr sz="1500" dirty="0"/>
              <a:t> </a:t>
            </a:r>
            <a:r>
              <a:rPr sz="1500" u="sng" dirty="0">
                <a:hlinkClick r:id="rId2"/>
              </a:rPr>
              <a:t>http://etic.claonline.cn/</a:t>
            </a:r>
            <a:r>
              <a:rPr sz="1500" dirty="0"/>
              <a:t> </a:t>
            </a:r>
            <a:r>
              <a:rPr sz="1500" dirty="0" err="1"/>
              <a:t>注册、报考及缴费</a:t>
            </a:r>
            <a:endParaRPr sz="1500" dirty="0"/>
          </a:p>
        </p:txBody>
      </p:sp>
      <p:sp>
        <p:nvSpPr>
          <p:cNvPr id="1072" name="矩形 1"/>
          <p:cNvSpPr txBox="1"/>
          <p:nvPr/>
        </p:nvSpPr>
        <p:spPr>
          <a:xfrm>
            <a:off x="743659" y="2476304"/>
            <a:ext cx="3501985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>
            <a:lvl1pPr marL="698500" indent="-698500" defTabSz="825500">
              <a:lnSpc>
                <a:spcPct val="100000"/>
              </a:lnSpc>
              <a:buClr>
                <a:srgbClr val="C00000"/>
              </a:buClr>
              <a:buSzPct val="75000"/>
              <a:buChar char="■"/>
              <a:defRPr sz="3000" spc="-2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>
              <a:buFont typeface="Wingdings" pitchFamily="2" charset="2"/>
              <a:buChar char="n"/>
            </a:pPr>
            <a:r>
              <a:rPr sz="1500" dirty="0" err="1"/>
              <a:t>开考科目和考试费用</a:t>
            </a:r>
            <a:r>
              <a:rPr sz="1500" dirty="0"/>
              <a:t>：</a:t>
            </a:r>
          </a:p>
        </p:txBody>
      </p:sp>
      <p:sp>
        <p:nvSpPr>
          <p:cNvPr id="1073" name="文本框 10"/>
          <p:cNvSpPr txBox="1"/>
          <p:nvPr/>
        </p:nvSpPr>
        <p:spPr>
          <a:xfrm>
            <a:off x="9624801" y="1614879"/>
            <a:ext cx="1791686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ctr" defTabSz="825500">
              <a:lnSpc>
                <a:spcPct val="100000"/>
              </a:lnSpc>
              <a:defRPr sz="5000" spc="-5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rPr sz="2500"/>
              <a:t>扫码报名</a:t>
            </a:r>
          </a:p>
        </p:txBody>
      </p:sp>
      <p:sp>
        <p:nvSpPr>
          <p:cNvPr id="1074" name="2022 年上半年考试安排"/>
          <p:cNvSpPr txBox="1"/>
          <p:nvPr/>
        </p:nvSpPr>
        <p:spPr>
          <a:xfrm>
            <a:off x="759495" y="606054"/>
            <a:ext cx="11175756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tabLst>
                <a:tab pos="10160000" algn="l"/>
              </a:tabLst>
              <a:defRPr sz="6000">
                <a:solidFill>
                  <a:srgbClr val="AF2319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sz="3000" dirty="0"/>
              <a:t>202</a:t>
            </a:r>
            <a:r>
              <a:rPr lang="en-US" altLang="zh-CN" sz="3000" dirty="0"/>
              <a:t>3</a:t>
            </a:r>
            <a:r>
              <a:rPr sz="3000" dirty="0"/>
              <a:t> </a:t>
            </a:r>
            <a:r>
              <a:rPr sz="3000" dirty="0" err="1"/>
              <a:t>年</a:t>
            </a:r>
            <a:r>
              <a:rPr lang="zh-CN" altLang="en-US" sz="3000" dirty="0"/>
              <a:t>上</a:t>
            </a:r>
            <a:r>
              <a:rPr sz="3000" dirty="0" err="1"/>
              <a:t>半年考试安排</a:t>
            </a:r>
            <a:endParaRPr sz="3000" dirty="0"/>
          </a:p>
        </p:txBody>
      </p:sp>
      <p:sp>
        <p:nvSpPr>
          <p:cNvPr id="1075" name="矩形 6"/>
          <p:cNvSpPr txBox="1"/>
          <p:nvPr/>
        </p:nvSpPr>
        <p:spPr>
          <a:xfrm>
            <a:off x="775513" y="2019934"/>
            <a:ext cx="5772755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8" tIns="60958" rIns="60958" bIns="60958">
            <a:spAutoFit/>
          </a:bodyPr>
          <a:lstStyle>
            <a:lvl1pPr marL="558800" indent="-558800" defTabSz="825500">
              <a:lnSpc>
                <a:spcPct val="100000"/>
              </a:lnSpc>
              <a:buClr>
                <a:srgbClr val="C00000"/>
              </a:buClr>
              <a:buSzPct val="75000"/>
              <a:buChar char="■"/>
              <a:defRPr sz="3000" spc="-29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>
              <a:buFont typeface="Wingdings" pitchFamily="2" charset="2"/>
              <a:buChar char="n"/>
            </a:pPr>
            <a:r>
              <a:rPr lang="zh-CN" altLang="en-US" sz="1500" dirty="0"/>
              <a:t> </a:t>
            </a:r>
            <a:r>
              <a:rPr sz="1500" dirty="0"/>
              <a:t>报名时间：202</a:t>
            </a:r>
            <a:r>
              <a:rPr lang="en-US" altLang="zh-CN" sz="1500" dirty="0"/>
              <a:t>2</a:t>
            </a:r>
            <a:r>
              <a:rPr sz="1500" dirty="0"/>
              <a:t> </a:t>
            </a:r>
            <a:r>
              <a:rPr sz="1500" dirty="0" err="1"/>
              <a:t>年</a:t>
            </a:r>
            <a:r>
              <a:rPr sz="1500" dirty="0"/>
              <a:t> </a:t>
            </a:r>
            <a:r>
              <a:rPr lang="en-US" altLang="zh-CN" sz="1500" dirty="0"/>
              <a:t>10</a:t>
            </a:r>
            <a:r>
              <a:rPr sz="1500" dirty="0"/>
              <a:t> </a:t>
            </a:r>
            <a:r>
              <a:rPr sz="1500" dirty="0" err="1"/>
              <a:t>月</a:t>
            </a:r>
            <a:r>
              <a:rPr sz="1500" dirty="0"/>
              <a:t> </a:t>
            </a:r>
            <a:r>
              <a:rPr lang="en-US" altLang="zh-CN" sz="1500" dirty="0"/>
              <a:t>18</a:t>
            </a:r>
            <a:r>
              <a:rPr sz="1500" dirty="0"/>
              <a:t> </a:t>
            </a:r>
            <a:r>
              <a:rPr sz="1500" dirty="0" err="1"/>
              <a:t>日</a:t>
            </a:r>
            <a:r>
              <a:rPr lang="zh-CN" altLang="en-US" sz="1500" dirty="0"/>
              <a:t> </a:t>
            </a:r>
            <a:r>
              <a:rPr lang="en-US" altLang="zh-CN" sz="1500" dirty="0"/>
              <a:t>——</a:t>
            </a:r>
            <a:r>
              <a:rPr lang="zh-CN" altLang="en-US" sz="1500" dirty="0"/>
              <a:t> </a:t>
            </a:r>
            <a:r>
              <a:rPr lang="en-US" altLang="zh-CN" sz="1500" dirty="0"/>
              <a:t>2023</a:t>
            </a:r>
            <a:r>
              <a:rPr lang="zh-CN" altLang="en-US" sz="1500" dirty="0"/>
              <a:t> 年 </a:t>
            </a:r>
            <a:r>
              <a:rPr lang="en-US" altLang="zh-CN" sz="1500" dirty="0"/>
              <a:t>4</a:t>
            </a:r>
            <a:r>
              <a:rPr lang="zh-CN" altLang="en-US" sz="1500" dirty="0"/>
              <a:t> 月 </a:t>
            </a:r>
            <a:r>
              <a:rPr lang="en-US" altLang="zh-CN" sz="1500" dirty="0"/>
              <a:t>10</a:t>
            </a:r>
            <a:r>
              <a:rPr lang="zh-CN" altLang="en-US" sz="1500" dirty="0"/>
              <a:t> 日</a:t>
            </a:r>
            <a:endParaRPr sz="1500" dirty="0"/>
          </a:p>
        </p:txBody>
      </p:sp>
      <p:pic>
        <p:nvPicPr>
          <p:cNvPr id="1076" name="图像" descr="图像"/>
          <p:cNvPicPr>
            <a:picLocks noChangeAspect="1"/>
          </p:cNvPicPr>
          <p:nvPr/>
        </p:nvPicPr>
        <p:blipFill>
          <a:blip r:embed="rId3"/>
          <a:srcRect b="13612"/>
          <a:stretch>
            <a:fillRect/>
          </a:stretch>
        </p:blipFill>
        <p:spPr>
          <a:xfrm>
            <a:off x="9105982" y="2302222"/>
            <a:ext cx="2829269" cy="272959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B71DBEC1-FFD8-54C5-F40B-C81EE5A3F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080521"/>
              </p:ext>
            </p:extLst>
          </p:nvPr>
        </p:nvGraphicFramePr>
        <p:xfrm>
          <a:off x="1520671" y="2941528"/>
          <a:ext cx="6894280" cy="331042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63226">
                  <a:extLst>
                    <a:ext uri="{9D8B030D-6E8A-4147-A177-3AD203B41FA5}">
                      <a16:colId xmlns:a16="http://schemas.microsoft.com/office/drawing/2014/main" val="335654835"/>
                    </a:ext>
                  </a:extLst>
                </a:gridCol>
                <a:gridCol w="2005767">
                  <a:extLst>
                    <a:ext uri="{9D8B030D-6E8A-4147-A177-3AD203B41FA5}">
                      <a16:colId xmlns:a16="http://schemas.microsoft.com/office/drawing/2014/main" val="3450240780"/>
                    </a:ext>
                  </a:extLst>
                </a:gridCol>
                <a:gridCol w="2005767">
                  <a:extLst>
                    <a:ext uri="{9D8B030D-6E8A-4147-A177-3AD203B41FA5}">
                      <a16:colId xmlns:a16="http://schemas.microsoft.com/office/drawing/2014/main" val="1596660961"/>
                    </a:ext>
                  </a:extLst>
                </a:gridCol>
                <a:gridCol w="1519520">
                  <a:extLst>
                    <a:ext uri="{9D8B030D-6E8A-4147-A177-3AD203B41FA5}">
                      <a16:colId xmlns:a16="http://schemas.microsoft.com/office/drawing/2014/main" val="1445431920"/>
                    </a:ext>
                  </a:extLst>
                </a:gridCol>
              </a:tblGrid>
              <a:tr h="4331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sz="1800" b="1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考试日期</a:t>
                      </a:r>
                      <a:endParaRPr lang="zh-CN" sz="1800" b="1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1800" b="1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考试时间</a:t>
                      </a:r>
                      <a:endParaRPr lang="zh-CN" sz="1800" b="1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sz="1800" b="1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考试科目</a:t>
                      </a:r>
                      <a:endParaRPr lang="zh-CN" sz="1800" b="1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sz="1800" b="1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报名费用</a:t>
                      </a:r>
                      <a:endParaRPr lang="zh-CN" sz="1800" b="1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3831408"/>
                  </a:ext>
                </a:extLst>
              </a:tr>
              <a:tr h="433166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2000" b="1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</a:t>
                      </a:r>
                      <a:r>
                        <a:rPr lang="zh-CN" altLang="en-US" sz="2000" b="1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月</a:t>
                      </a:r>
                      <a:r>
                        <a:rPr lang="en-US" altLang="zh-CN" sz="2000" b="1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13</a:t>
                      </a:r>
                      <a:r>
                        <a:rPr lang="zh-CN" altLang="en-US" sz="2000" b="1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</a:t>
                      </a:r>
                      <a:endParaRPr lang="en-US" altLang="zh-CN" sz="2000" b="1" i="0" kern="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CN" altLang="en-US" sz="2000" b="1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（周六）</a:t>
                      </a:r>
                      <a:endParaRPr lang="zh-CN" sz="2000" b="1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9:00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–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10:30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CN" sz="1800" b="0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国才初级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r>
                        <a:rPr lang="en-US" sz="1800" b="0" i="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80</a:t>
                      </a:r>
                      <a:r>
                        <a:rPr lang="zh-CN" sz="1800" b="0" i="0" kern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元</a:t>
                      </a:r>
                      <a:endParaRPr lang="zh-CN" sz="1800" b="0" i="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716091"/>
                  </a:ext>
                </a:extLst>
              </a:tr>
              <a:tr h="40734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9:00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–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10:40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CN" sz="1800" b="0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国才高级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580</a:t>
                      </a:r>
                      <a:r>
                        <a:rPr lang="zh-CN" sz="1800" b="0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元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813148"/>
                  </a:ext>
                </a:extLst>
              </a:tr>
              <a:tr h="40734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14:00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–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15:50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CN" sz="1800" b="0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国才中级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800" b="0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380</a:t>
                      </a:r>
                      <a:r>
                        <a:rPr lang="zh-CN" sz="1800" b="0" i="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元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4252908"/>
                  </a:ext>
                </a:extLst>
              </a:tr>
              <a:tr h="40734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14:00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–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16:50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国才高端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1280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元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8572481"/>
                  </a:ext>
                </a:extLst>
              </a:tr>
              <a:tr h="40734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2000" b="1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</a:t>
                      </a:r>
                      <a:r>
                        <a:rPr lang="zh-CN" altLang="en-US" sz="2000" b="1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月</a:t>
                      </a:r>
                      <a:r>
                        <a:rPr lang="en-US" altLang="zh-CN" sz="2000" b="1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14</a:t>
                      </a:r>
                      <a:r>
                        <a:rPr lang="zh-CN" altLang="en-US" sz="2000" b="1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</a:t>
                      </a:r>
                      <a:endParaRPr lang="en-US" altLang="zh-CN" sz="2000" b="1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CN" altLang="en-US" sz="2000" b="1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（周日）</a:t>
                      </a:r>
                      <a:endParaRPr lang="zh-CN" sz="2000" b="1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9:00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–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12:00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国才高翻（笔译）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1580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元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5903099"/>
                  </a:ext>
                </a:extLst>
              </a:tr>
              <a:tr h="40734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14:00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–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14:30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国才高翻（交传）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1580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元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6802679"/>
                  </a:ext>
                </a:extLst>
              </a:tr>
              <a:tr h="40734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15:00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–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15:30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国才高翻（同传）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zh-CN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1580</a:t>
                      </a:r>
                      <a:r>
                        <a:rPr lang="zh-CN" altLang="en-US" sz="1800" b="0" i="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元</a:t>
                      </a:r>
                      <a:endParaRPr lang="zh-CN" sz="1800" b="0" i="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137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617494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2" name="图片 3" descr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487" y="2524219"/>
            <a:ext cx="4017651" cy="211931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FA6D37F9-EFB0-AE46-90A1-8CD99EA4C3AA}"/>
              </a:ext>
            </a:extLst>
          </p:cNvPr>
          <p:cNvSpPr txBox="1"/>
          <p:nvPr/>
        </p:nvSpPr>
        <p:spPr>
          <a:xfrm>
            <a:off x="994862" y="2317623"/>
            <a:ext cx="5939338" cy="2689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tIns="45720" rIns="45720" bIns="45720" numCol="1" anchor="t">
            <a:spAutoFit/>
          </a:bodyPr>
          <a:lstStyle/>
          <a:p>
            <a:pPr marL="377190" indent="-377190" defTabSz="82550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ct val="100000"/>
              <a:buChar char="■"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lang="en-US" altLang="zh-CN" sz="2400" dirty="0"/>
              <a:t>《</a:t>
            </a:r>
            <a:r>
              <a:rPr lang="zh-CN" altLang="en-US" sz="2400" dirty="0"/>
              <a:t>国才考试模拟题集</a:t>
            </a:r>
            <a:r>
              <a:rPr lang="en-US" altLang="zh-CN" sz="2400" dirty="0"/>
              <a:t>》 </a:t>
            </a:r>
          </a:p>
          <a:p>
            <a:pPr marL="377190" indent="-377190" defTabSz="825500">
              <a:lnSpc>
                <a:spcPct val="150000"/>
              </a:lnSpc>
              <a:spcBef>
                <a:spcPts val="0"/>
              </a:spcBef>
              <a:buSzPct val="100000"/>
              <a:buFont typeface="Helvetica"/>
              <a:buChar char="−"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lang="zh-CN" altLang="en-US" dirty="0"/>
              <a:t>一套真题＋八套模拟题 </a:t>
            </a:r>
          </a:p>
          <a:p>
            <a:pPr marL="377190" indent="-377190" defTabSz="825500">
              <a:lnSpc>
                <a:spcPct val="150000"/>
              </a:lnSpc>
              <a:spcBef>
                <a:spcPts val="0"/>
              </a:spcBef>
              <a:buSzPct val="100000"/>
              <a:buFont typeface="Helvetica"/>
              <a:buChar char="−"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lang="zh-CN" altLang="en-US" dirty="0"/>
              <a:t>深入剖析各个题型及答题思路，帮助考生进行充分的实战训练</a:t>
            </a:r>
          </a:p>
          <a:p>
            <a:pPr marL="377190" indent="-377190" defTabSz="825500">
              <a:lnSpc>
                <a:spcPct val="150000"/>
              </a:lnSpc>
              <a:spcBef>
                <a:spcPts val="0"/>
              </a:spcBef>
              <a:buSzPct val="100000"/>
              <a:buFont typeface="Helvetica"/>
              <a:buChar char="−"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lang="zh-CN" altLang="en-US" dirty="0"/>
              <a:t>目前已出版国才初级、中级、高级、国才高翻（同传）</a:t>
            </a:r>
            <a:endParaRPr lang="en-US" altLang="zh-CN" dirty="0"/>
          </a:p>
          <a:p>
            <a:pPr marL="377190" indent="-377190" defTabSz="825500">
              <a:lnSpc>
                <a:spcPct val="150000"/>
              </a:lnSpc>
              <a:spcBef>
                <a:spcPts val="0"/>
              </a:spcBef>
              <a:buSzPct val="100000"/>
              <a:buFont typeface="Helvetica"/>
              <a:buChar char="−"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lang="zh-CN" altLang="en-US" dirty="0"/>
              <a:t>考点院校考生可以申请一本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DE73D021-D033-894E-8BA9-B573790A2E9E}"/>
              </a:ext>
            </a:extLst>
          </p:cNvPr>
          <p:cNvSpPr>
            <a:spLocks noChangeAspect="1"/>
          </p:cNvSpPr>
          <p:nvPr/>
        </p:nvSpPr>
        <p:spPr>
          <a:xfrm rot="2572228">
            <a:off x="3320883" y="906259"/>
            <a:ext cx="10800" cy="10800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3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7708A9F-1F98-CB46-AD05-D4C408170962}"/>
              </a:ext>
            </a:extLst>
          </p:cNvPr>
          <p:cNvSpPr txBox="1"/>
          <p:nvPr/>
        </p:nvSpPr>
        <p:spPr>
          <a:xfrm>
            <a:off x="854915" y="482229"/>
            <a:ext cx="8640960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2800" b="1" spc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国才备考资源 </a:t>
            </a:r>
            <a:r>
              <a:rPr lang="en-US" altLang="zh-CN" sz="2800" b="1" spc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</a:t>
            </a:r>
            <a:r>
              <a:rPr lang="zh-CN" altLang="en-US" sz="2800" b="1" spc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备考图书</a:t>
            </a:r>
            <a:endParaRPr lang="en-US" altLang="zh-CN" sz="2800" b="1" spc="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2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4" name="成组"/>
          <p:cNvGrpSpPr/>
          <p:nvPr/>
        </p:nvGrpSpPr>
        <p:grpSpPr>
          <a:xfrm>
            <a:off x="745129" y="1412776"/>
            <a:ext cx="10735438" cy="4873959"/>
            <a:chOff x="0" y="0"/>
            <a:chExt cx="21470874" cy="9747915"/>
          </a:xfrm>
        </p:grpSpPr>
        <p:sp>
          <p:nvSpPr>
            <p:cNvPr id="1140" name="矩形 7"/>
            <p:cNvSpPr/>
            <p:nvPr/>
          </p:nvSpPr>
          <p:spPr>
            <a:xfrm>
              <a:off x="0" y="7724182"/>
              <a:ext cx="13210609" cy="2023733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R="228600">
                <a:lnSpc>
                  <a:spcPct val="150000"/>
                </a:lnSpc>
                <a:defRPr sz="3600" spc="72">
                  <a:solidFill>
                    <a:srgbClr val="FFFFFF"/>
                  </a:solidFill>
                  <a:effectLst>
                    <a:outerShdw blurRad="63500" dist="114300" dir="2760000" rotWithShape="0">
                      <a:srgbClr val="000000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41" name="矩形 3"/>
            <p:cNvSpPr/>
            <p:nvPr/>
          </p:nvSpPr>
          <p:spPr>
            <a:xfrm>
              <a:off x="51104" y="7850858"/>
              <a:ext cx="13522941" cy="1574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/>
            <a:p>
              <a:pPr marR="228600">
                <a:lnSpc>
                  <a:spcPct val="150000"/>
                </a:lnSpc>
                <a:defRPr sz="3600" b="1" spc="72">
                  <a:solidFill>
                    <a:srgbClr val="FFFFFF"/>
                  </a:solidFill>
                  <a:effectLst>
                    <a:outerShdw blurRad="63500" dist="114300" dir="2760000" rotWithShape="0">
                      <a:srgbClr val="000000"/>
                    </a:outerShdw>
                  </a:effectLst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rPr sz="1600" dirty="0" err="1"/>
                <a:t>观看方式</a:t>
              </a:r>
              <a:r>
                <a:rPr sz="1600" dirty="0"/>
                <a:t>： </a:t>
              </a:r>
              <a:r>
                <a:rPr sz="1600" dirty="0" err="1"/>
                <a:t>国才考试官网</a:t>
              </a:r>
              <a:r>
                <a:rPr sz="1600" dirty="0"/>
                <a:t> - </a:t>
              </a:r>
              <a:r>
                <a:rPr sz="1600" dirty="0" err="1"/>
                <a:t>备考国才版块</a:t>
              </a:r>
              <a:r>
                <a:rPr sz="1600" dirty="0"/>
                <a:t> - </a:t>
              </a:r>
              <a:r>
                <a:rPr sz="1600" dirty="0" err="1"/>
                <a:t>在线课程</a:t>
              </a:r>
              <a:r>
                <a:rPr sz="1600" dirty="0"/>
                <a:t>  </a:t>
              </a:r>
              <a:r>
                <a:rPr sz="1600" dirty="0" err="1"/>
                <a:t>或者</a:t>
              </a:r>
              <a:endParaRPr sz="1600" dirty="0"/>
            </a:p>
            <a:p>
              <a:pPr marR="228600">
                <a:lnSpc>
                  <a:spcPct val="150000"/>
                </a:lnSpc>
                <a:defRPr sz="3600" b="1" spc="72">
                  <a:solidFill>
                    <a:srgbClr val="FFFFFF"/>
                  </a:solidFill>
                  <a:effectLst>
                    <a:outerShdw blurRad="63500" dist="114300" dir="2760000" rotWithShape="0">
                      <a:srgbClr val="000000"/>
                    </a:outerShdw>
                  </a:effectLst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rPr sz="1600" dirty="0"/>
                <a:t>                  </a:t>
              </a:r>
              <a:r>
                <a:rPr sz="1600" dirty="0" err="1"/>
                <a:t>国才考试微信公众号－修炼成才版块－国才直播栏目</a:t>
              </a:r>
              <a:endParaRPr sz="1600" dirty="0"/>
            </a:p>
          </p:txBody>
        </p:sp>
        <p:sp>
          <p:nvSpPr>
            <p:cNvPr id="1142" name="矩形 2"/>
            <p:cNvSpPr/>
            <p:nvPr/>
          </p:nvSpPr>
          <p:spPr>
            <a:xfrm>
              <a:off x="280014" y="0"/>
              <a:ext cx="13210609" cy="6295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/>
            <a:p>
              <a:pPr marL="377190" indent="-377190" defTabSz="412750">
                <a:lnSpc>
                  <a:spcPct val="130000"/>
                </a:lnSpc>
                <a:buClr>
                  <a:srgbClr val="C00000"/>
                </a:buClr>
                <a:buSzPct val="100000"/>
                <a:buChar char="■"/>
                <a:defRPr sz="4400" spc="-44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pPr>
              <a:r>
                <a:rPr sz="2200" dirty="0" err="1"/>
                <a:t>国才考试开设国才直播栏目</a:t>
              </a:r>
              <a:r>
                <a:rPr sz="2200" dirty="0"/>
                <a:t> </a:t>
              </a:r>
              <a:endParaRPr sz="2000" b="1" spc="-20" dirty="0">
                <a:latin typeface="微软雅黑"/>
                <a:ea typeface="微软雅黑"/>
                <a:cs typeface="微软雅黑"/>
                <a:sym typeface="微软雅黑"/>
              </a:endParaRPr>
            </a:p>
            <a:p>
              <a:pPr marL="419100" indent="-419100" defTabSz="412750">
                <a:lnSpc>
                  <a:spcPct val="130000"/>
                </a:lnSpc>
                <a:buSzPct val="100000"/>
                <a:buFont typeface="Helvetica"/>
                <a:buChar char="−"/>
                <a:defRPr sz="4400" spc="-44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pPr>
              <a:r>
                <a:rPr sz="2200" b="1" dirty="0" err="1"/>
                <a:t>备考辅导</a:t>
              </a:r>
              <a:r>
                <a:rPr sz="2200" dirty="0" err="1"/>
                <a:t>：国才导师解析任务设置、梳理答题思路</a:t>
              </a:r>
              <a:endParaRPr sz="2000" b="1" spc="-20" dirty="0">
                <a:latin typeface="微软雅黑"/>
                <a:ea typeface="微软雅黑"/>
                <a:cs typeface="微软雅黑"/>
                <a:sym typeface="微软雅黑"/>
              </a:endParaRPr>
            </a:p>
            <a:p>
              <a:pPr marL="419100" indent="-419100" defTabSz="412750">
                <a:lnSpc>
                  <a:spcPct val="130000"/>
                </a:lnSpc>
                <a:buSzPct val="100000"/>
                <a:buFont typeface="Helvetica"/>
                <a:buChar char="−"/>
                <a:defRPr sz="4400" spc="-44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pPr>
              <a:r>
                <a:rPr sz="2200" b="1" dirty="0" err="1"/>
                <a:t>求职指导</a:t>
              </a:r>
              <a:r>
                <a:rPr sz="2200" dirty="0" err="1"/>
                <a:t>：企业管理者和HR经理聚焦前沿动态、洞察市场需求</a:t>
              </a:r>
              <a:endParaRPr sz="2000" b="1" spc="-20" dirty="0">
                <a:latin typeface="微软雅黑"/>
                <a:ea typeface="微软雅黑"/>
                <a:cs typeface="微软雅黑"/>
                <a:sym typeface="微软雅黑"/>
              </a:endParaRPr>
            </a:p>
            <a:p>
              <a:pPr marL="419100" indent="-419100" defTabSz="412750">
                <a:lnSpc>
                  <a:spcPct val="130000"/>
                </a:lnSpc>
                <a:buSzPct val="100000"/>
                <a:buFont typeface="Helvetica"/>
                <a:buChar char="−"/>
                <a:defRPr sz="4400" spc="-44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pPr>
              <a:r>
                <a:rPr sz="2200" b="1" dirty="0" err="1"/>
                <a:t>经验交流</a:t>
              </a:r>
              <a:r>
                <a:rPr sz="2200" dirty="0" err="1"/>
                <a:t>：国才历届优秀考生传授备考心得、分享实习经验</a:t>
              </a:r>
              <a:endParaRPr sz="2000" b="1" spc="-20" dirty="0">
                <a:latin typeface="微软雅黑"/>
                <a:ea typeface="微软雅黑"/>
                <a:cs typeface="微软雅黑"/>
                <a:sym typeface="微软雅黑"/>
              </a:endParaRPr>
            </a:p>
            <a:p>
              <a:pPr marL="419100" indent="-419100" defTabSz="412750">
                <a:lnSpc>
                  <a:spcPct val="130000"/>
                </a:lnSpc>
                <a:buSzPct val="100000"/>
                <a:buFont typeface="Helvetica"/>
                <a:buChar char="−"/>
                <a:defRPr sz="4400" spc="-44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pPr>
              <a:r>
                <a:rPr sz="2200" b="1" dirty="0" err="1"/>
                <a:t>职前演练</a:t>
              </a:r>
              <a:r>
                <a:rPr sz="2200" dirty="0" err="1"/>
                <a:t>：真是模拟求职现场，增强考生职场技能</a:t>
              </a:r>
              <a:endParaRPr sz="2200" dirty="0"/>
            </a:p>
          </p:txBody>
        </p:sp>
        <p:pic>
          <p:nvPicPr>
            <p:cNvPr id="1143" name="图片 1" descr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5909" y="1296144"/>
              <a:ext cx="7494965" cy="83269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5C8A3E4B-6339-9C42-976E-8290D0B70557}"/>
              </a:ext>
            </a:extLst>
          </p:cNvPr>
          <p:cNvSpPr txBox="1"/>
          <p:nvPr/>
        </p:nvSpPr>
        <p:spPr>
          <a:xfrm>
            <a:off x="854915" y="482229"/>
            <a:ext cx="8640960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2800" b="1" spc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国才备考资源 </a:t>
            </a:r>
            <a:r>
              <a:rPr lang="en-US" altLang="zh-CN" sz="2800" b="1" spc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</a:t>
            </a:r>
            <a:r>
              <a:rPr lang="zh-CN" altLang="en-US" sz="2800" b="1" spc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直播讲解</a:t>
            </a:r>
            <a:endParaRPr lang="en-US" altLang="zh-CN" sz="2800" b="1" spc="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4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1" name="成组"/>
          <p:cNvGrpSpPr/>
          <p:nvPr/>
        </p:nvGrpSpPr>
        <p:grpSpPr>
          <a:xfrm>
            <a:off x="507045" y="1529748"/>
            <a:ext cx="11374516" cy="3798505"/>
            <a:chOff x="0" y="0"/>
            <a:chExt cx="22749031" cy="7597008"/>
          </a:xfrm>
        </p:grpSpPr>
        <p:sp>
          <p:nvSpPr>
            <p:cNvPr id="1147" name="矩形 2"/>
            <p:cNvSpPr txBox="1"/>
            <p:nvPr/>
          </p:nvSpPr>
          <p:spPr>
            <a:xfrm>
              <a:off x="0" y="0"/>
              <a:ext cx="14909437" cy="5178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/>
            <a:p>
              <a:pPr marL="377190" indent="-377190" defTabSz="412750">
                <a:lnSpc>
                  <a:spcPct val="150000"/>
                </a:lnSpc>
                <a:buClr>
                  <a:srgbClr val="C00000"/>
                </a:buClr>
                <a:buSzPct val="100000"/>
                <a:buChar char="■"/>
                <a:defRPr sz="4400" spc="-44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pPr>
              <a:r>
                <a:rPr sz="2200" dirty="0" err="1"/>
                <a:t>国才官网提供免费模考系统</a:t>
              </a:r>
              <a:r>
                <a:rPr sz="2200" dirty="0"/>
                <a:t> </a:t>
              </a:r>
              <a:endParaRPr sz="2000" b="1" spc="-20" dirty="0">
                <a:latin typeface="微软雅黑"/>
                <a:ea typeface="微软雅黑"/>
                <a:cs typeface="微软雅黑"/>
                <a:sym typeface="微软雅黑"/>
              </a:endParaRPr>
            </a:p>
            <a:p>
              <a:pPr marL="419100" indent="-419100" defTabSz="412750">
                <a:lnSpc>
                  <a:spcPct val="150000"/>
                </a:lnSpc>
                <a:buSzPct val="100000"/>
                <a:buFont typeface="Helvetica"/>
                <a:buChar char="−"/>
                <a:defRPr sz="4400" spc="-44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pPr>
              <a:r>
                <a:rPr sz="2200" dirty="0" err="1"/>
                <a:t>提供官方样题、历年考试真题、模拟题</a:t>
              </a:r>
              <a:endParaRPr lang="en-US" sz="2200" dirty="0"/>
            </a:p>
            <a:p>
              <a:pPr marL="419100" indent="-419100" defTabSz="412750">
                <a:lnSpc>
                  <a:spcPct val="150000"/>
                </a:lnSpc>
                <a:buSzPct val="100000"/>
                <a:buFont typeface="Helvetica"/>
                <a:buChar char="−"/>
                <a:defRPr sz="4400" spc="-44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pPr>
              <a:r>
                <a:rPr lang="zh-CN" altLang="en-US" sz="2200" dirty="0"/>
                <a:t>初、中、高各有五套模拟题供考生练习</a:t>
              </a:r>
              <a:r>
                <a:rPr sz="2200" dirty="0"/>
                <a:t> </a:t>
              </a:r>
              <a:endParaRPr sz="2000" b="1" spc="-20" dirty="0">
                <a:latin typeface="微软雅黑"/>
                <a:ea typeface="微软雅黑"/>
                <a:cs typeface="微软雅黑"/>
                <a:sym typeface="微软雅黑"/>
              </a:endParaRPr>
            </a:p>
            <a:p>
              <a:pPr marL="419100" indent="-419100" defTabSz="412750">
                <a:lnSpc>
                  <a:spcPct val="150000"/>
                </a:lnSpc>
                <a:buSzPct val="100000"/>
                <a:buFont typeface="Helvetica"/>
                <a:buChar char="−"/>
                <a:defRPr sz="4400" spc="-44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pPr>
              <a:r>
                <a:rPr sz="2200" dirty="0" err="1"/>
                <a:t>百分百还原真实考试场景</a:t>
              </a:r>
              <a:r>
                <a:rPr sz="2200" dirty="0"/>
                <a:t> </a:t>
              </a:r>
              <a:endParaRPr sz="2000" b="1" spc="-20" dirty="0">
                <a:latin typeface="微软雅黑"/>
                <a:ea typeface="微软雅黑"/>
                <a:cs typeface="微软雅黑"/>
                <a:sym typeface="微软雅黑"/>
              </a:endParaRPr>
            </a:p>
            <a:p>
              <a:pPr marL="419100" indent="-419100" defTabSz="412750">
                <a:lnSpc>
                  <a:spcPct val="150000"/>
                </a:lnSpc>
                <a:buSzPct val="100000"/>
                <a:buFont typeface="Helvetica"/>
                <a:buChar char="−"/>
                <a:defRPr sz="4400" spc="-44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pPr>
              <a:r>
                <a:rPr sz="2200" dirty="0" err="1"/>
                <a:t>帮助考生熟悉机考环境、检测自身水平、报考合适科目</a:t>
              </a:r>
              <a:endParaRPr sz="2200" dirty="0"/>
            </a:p>
          </p:txBody>
        </p:sp>
        <p:sp>
          <p:nvSpPr>
            <p:cNvPr id="1148" name="矩形 7"/>
            <p:cNvSpPr/>
            <p:nvPr/>
          </p:nvSpPr>
          <p:spPr>
            <a:xfrm>
              <a:off x="157144" y="6437853"/>
              <a:ext cx="11097553" cy="917817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R="228600">
                <a:lnSpc>
                  <a:spcPct val="150000"/>
                </a:lnSpc>
                <a:defRPr sz="3600" spc="72">
                  <a:solidFill>
                    <a:srgbClr val="FFFFFF"/>
                  </a:solidFill>
                  <a:effectLst>
                    <a:outerShdw blurRad="63500" dist="114300" dir="2760000" rotWithShape="0">
                      <a:srgbClr val="000000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49" name="矩形 4"/>
            <p:cNvSpPr txBox="1"/>
            <p:nvPr/>
          </p:nvSpPr>
          <p:spPr>
            <a:xfrm>
              <a:off x="245174" y="6487820"/>
              <a:ext cx="10509544" cy="836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20" tIns="45720" rIns="45720" bIns="45720" numCol="1" anchor="t">
              <a:spAutoFit/>
            </a:bodyPr>
            <a:lstStyle/>
            <a:p>
              <a:pPr marR="228600">
                <a:lnSpc>
                  <a:spcPct val="150000"/>
                </a:lnSpc>
                <a:defRPr sz="3600" b="1" spc="72">
                  <a:solidFill>
                    <a:srgbClr val="FFFFFF"/>
                  </a:solidFill>
                  <a:effectLst>
                    <a:outerShdw blurRad="63500" dist="114300" dir="2760000" rotWithShape="0">
                      <a:srgbClr val="000000"/>
                    </a:outerShdw>
                  </a:effectLst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rPr sz="1600" dirty="0" err="1"/>
                <a:t>使用方式：国才考试官网－备考国才版块－在线模考</a:t>
              </a:r>
              <a:endParaRPr sz="1600" dirty="0"/>
            </a:p>
          </p:txBody>
        </p:sp>
        <p:pic>
          <p:nvPicPr>
            <p:cNvPr id="1150" name="图片 1" descr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61797" y="1285847"/>
              <a:ext cx="11587234" cy="6311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7E806ABD-CC43-3147-AAFC-1B710FA29BAB}"/>
              </a:ext>
            </a:extLst>
          </p:cNvPr>
          <p:cNvSpPr txBox="1"/>
          <p:nvPr/>
        </p:nvSpPr>
        <p:spPr>
          <a:xfrm>
            <a:off x="854915" y="482229"/>
            <a:ext cx="8640960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2800" b="1" spc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国才备考资源 </a:t>
            </a:r>
            <a:r>
              <a:rPr lang="en-US" altLang="zh-CN" sz="2800" b="1" spc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</a:t>
            </a:r>
            <a:r>
              <a:rPr lang="zh-CN" altLang="en-US" sz="2800" b="1" spc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模拟考试</a:t>
            </a:r>
            <a:endParaRPr lang="en-US" altLang="zh-CN" sz="2800" b="1" spc="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1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成组"/>
          <p:cNvGrpSpPr/>
          <p:nvPr/>
        </p:nvGrpSpPr>
        <p:grpSpPr>
          <a:xfrm>
            <a:off x="1256119" y="1612602"/>
            <a:ext cx="9579000" cy="4439224"/>
            <a:chOff x="0" y="0"/>
            <a:chExt cx="19157996" cy="8878444"/>
          </a:xfrm>
        </p:grpSpPr>
        <p:sp>
          <p:nvSpPr>
            <p:cNvPr id="1154" name="矩形 9"/>
            <p:cNvSpPr/>
            <p:nvPr/>
          </p:nvSpPr>
          <p:spPr>
            <a:xfrm>
              <a:off x="337782" y="6297935"/>
              <a:ext cx="8278896" cy="2552617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R="228600">
                <a:lnSpc>
                  <a:spcPct val="150000"/>
                </a:lnSpc>
                <a:defRPr sz="3600" spc="72">
                  <a:solidFill>
                    <a:srgbClr val="FFFFFF"/>
                  </a:solidFill>
                  <a:effectLst>
                    <a:outerShdw blurRad="63500" dist="114300" dir="2760000" rotWithShape="0">
                      <a:srgbClr val="000000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55" name="矩形 15"/>
            <p:cNvSpPr/>
            <p:nvPr/>
          </p:nvSpPr>
          <p:spPr>
            <a:xfrm>
              <a:off x="0" y="2068787"/>
              <a:ext cx="7362374" cy="3970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0958" tIns="60958" rIns="60958" bIns="60958" numCol="1" anchor="t">
              <a:spAutoFit/>
            </a:bodyPr>
            <a:lstStyle/>
            <a:p>
              <a:pPr marL="377190" indent="-377190" defTabSz="412750">
                <a:lnSpc>
                  <a:spcPct val="140000"/>
                </a:lnSpc>
                <a:buSzPct val="100000"/>
                <a:buFont typeface="Helvetica"/>
                <a:buChar char="−"/>
                <a:defRPr sz="4400" spc="-44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pPr>
              <a:r>
                <a:rPr sz="2200"/>
                <a:t>国才资深导师直播点睛</a:t>
              </a:r>
              <a:endParaRPr sz="2000" b="1" spc="-20">
                <a:latin typeface="微软雅黑"/>
                <a:ea typeface="微软雅黑"/>
                <a:cs typeface="微软雅黑"/>
                <a:sym typeface="微软雅黑"/>
              </a:endParaRPr>
            </a:p>
            <a:p>
              <a:pPr marL="377190" indent="-377190" defTabSz="412750">
                <a:lnSpc>
                  <a:spcPct val="140000"/>
                </a:lnSpc>
                <a:buSzPct val="100000"/>
                <a:buFont typeface="Helvetica"/>
                <a:buChar char="−"/>
                <a:defRPr sz="4400" spc="-44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pPr>
              <a:r>
                <a:rPr sz="2200"/>
                <a:t>历届优秀考生全程伴学</a:t>
              </a:r>
              <a:endParaRPr sz="2000" b="1" spc="-20">
                <a:latin typeface="微软雅黑"/>
                <a:ea typeface="微软雅黑"/>
                <a:cs typeface="微软雅黑"/>
                <a:sym typeface="微软雅黑"/>
              </a:endParaRPr>
            </a:p>
            <a:p>
              <a:pPr marL="377190" indent="-377190" defTabSz="412750">
                <a:lnSpc>
                  <a:spcPct val="140000"/>
                </a:lnSpc>
                <a:buSzPct val="100000"/>
                <a:buFont typeface="Helvetica"/>
                <a:buChar char="−"/>
                <a:defRPr sz="4400" spc="-44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pPr>
              <a:r>
                <a:rPr sz="2200"/>
                <a:t>深度学习语言文化知识</a:t>
              </a:r>
              <a:endParaRPr sz="2000" b="1" spc="-20">
                <a:latin typeface="微软雅黑"/>
                <a:ea typeface="微软雅黑"/>
                <a:cs typeface="微软雅黑"/>
                <a:sym typeface="微软雅黑"/>
              </a:endParaRPr>
            </a:p>
            <a:p>
              <a:pPr marL="377190" indent="-377190" defTabSz="412750">
                <a:lnSpc>
                  <a:spcPct val="140000"/>
                </a:lnSpc>
                <a:buSzPct val="100000"/>
                <a:buFont typeface="Helvetica"/>
                <a:buChar char="−"/>
                <a:defRPr sz="4400" spc="-44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pPr>
              <a:r>
                <a:rPr sz="2200"/>
                <a:t>全面提升职业综合素养</a:t>
              </a:r>
            </a:p>
          </p:txBody>
        </p:sp>
        <p:pic>
          <p:nvPicPr>
            <p:cNvPr id="1156" name="图片 1" descr="图片 1"/>
            <p:cNvPicPr>
              <a:picLocks noChangeAspect="1"/>
            </p:cNvPicPr>
            <p:nvPr/>
          </p:nvPicPr>
          <p:blipFill>
            <a:blip r:embed="rId2"/>
            <a:srcRect t="4307" b="33413"/>
            <a:stretch>
              <a:fillRect/>
            </a:stretch>
          </p:blipFill>
          <p:spPr>
            <a:xfrm>
              <a:off x="10545275" y="0"/>
              <a:ext cx="8612721" cy="72654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57" name="矩形 2"/>
            <p:cNvSpPr/>
            <p:nvPr/>
          </p:nvSpPr>
          <p:spPr>
            <a:xfrm flipH="1">
              <a:off x="4449109" y="1002663"/>
              <a:ext cx="49052" cy="11684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/>
            <a:p>
              <a:pPr algn="r" defTabSz="412750">
                <a:buClr>
                  <a:srgbClr val="C00000"/>
                </a:buClr>
                <a:buSzPct val="100000"/>
                <a:buChar char="■"/>
                <a:defRPr sz="4400" spc="-44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pPr>
              <a:r>
                <a:rPr sz="2200" dirty="0"/>
                <a:t> </a:t>
              </a:r>
              <a:r>
                <a:rPr sz="2200" dirty="0" err="1"/>
                <a:t>全程备考</a:t>
              </a:r>
              <a:r>
                <a:rPr lang="zh-CN" altLang="en-US" sz="2200" dirty="0"/>
                <a:t>伴学</a:t>
              </a:r>
              <a:r>
                <a:rPr sz="2200" dirty="0" err="1"/>
                <a:t>营</a:t>
              </a:r>
              <a:endParaRPr sz="2200" dirty="0"/>
            </a:p>
          </p:txBody>
        </p:sp>
        <p:sp>
          <p:nvSpPr>
            <p:cNvPr id="1158" name="文本框 3"/>
            <p:cNvSpPr/>
            <p:nvPr/>
          </p:nvSpPr>
          <p:spPr>
            <a:xfrm>
              <a:off x="534244" y="6270039"/>
              <a:ext cx="8082434" cy="2608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algn="ctr" defTabSz="825500">
                <a:lnSpc>
                  <a:spcPct val="100000"/>
                </a:lnSpc>
                <a:defRPr spc="-39">
                  <a:solidFill>
                    <a:srgbClr val="FFFFFF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algn="l">
                <a:lnSpc>
                  <a:spcPct val="150000"/>
                </a:lnSpc>
              </a:pPr>
              <a:r>
                <a:rPr lang="zh-CN" altLang="en-US" b="1" dirty="0"/>
                <a:t>结合实际，重视实践，提升实力。</a:t>
              </a:r>
              <a:endParaRPr lang="en-US" altLang="zh-CN" b="1" dirty="0"/>
            </a:p>
            <a:p>
              <a:pPr algn="l">
                <a:lnSpc>
                  <a:spcPct val="150000"/>
                </a:lnSpc>
              </a:pPr>
              <a:r>
                <a:rPr lang="zh-CN" altLang="en-US" dirty="0"/>
                <a:t>国才初级良好成绩相当于四级 </a:t>
              </a:r>
              <a:r>
                <a:rPr lang="en-US" altLang="zh-CN" dirty="0"/>
                <a:t>425</a:t>
              </a:r>
              <a:r>
                <a:rPr lang="zh-CN" altLang="en-US" dirty="0"/>
                <a:t> 分；</a:t>
              </a:r>
              <a:endParaRPr lang="en-US" altLang="zh-CN" dirty="0"/>
            </a:p>
            <a:p>
              <a:pPr algn="l">
                <a:lnSpc>
                  <a:spcPct val="150000"/>
                </a:lnSpc>
              </a:pPr>
              <a:r>
                <a:rPr lang="zh-CN" altLang="en-US" dirty="0"/>
                <a:t>国才中级两好成绩相当于六级 </a:t>
              </a:r>
              <a:r>
                <a:rPr lang="en-US" altLang="zh-CN" dirty="0"/>
                <a:t>425</a:t>
              </a:r>
              <a:r>
                <a:rPr lang="zh-CN" altLang="en-US" dirty="0"/>
                <a:t> 分。</a:t>
              </a:r>
              <a:endParaRPr dirty="0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3E726656-927C-7248-88B7-7641D6ABF278}"/>
              </a:ext>
            </a:extLst>
          </p:cNvPr>
          <p:cNvSpPr txBox="1"/>
          <p:nvPr/>
        </p:nvSpPr>
        <p:spPr>
          <a:xfrm>
            <a:off x="854915" y="482229"/>
            <a:ext cx="8640960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2800" b="1" spc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国才备考资源 </a:t>
            </a:r>
            <a:r>
              <a:rPr lang="en-US" altLang="zh-CN" sz="2800" b="1" spc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</a:t>
            </a:r>
            <a:r>
              <a:rPr lang="zh-CN" altLang="en-US" sz="2800" b="1" spc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备考社群</a:t>
            </a:r>
            <a:endParaRPr lang="en-US" altLang="zh-CN" sz="2800" b="1" spc="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9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国才成绩查询 &amp; 证书获取"/>
          <p:cNvSpPr txBox="1"/>
          <p:nvPr/>
        </p:nvSpPr>
        <p:spPr>
          <a:xfrm>
            <a:off x="606425" y="667247"/>
            <a:ext cx="11442497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6000">
                <a:solidFill>
                  <a:srgbClr val="AF2319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sz="3000"/>
              <a:t>国才成绩查询 &amp; 证书获取</a:t>
            </a:r>
          </a:p>
        </p:txBody>
      </p:sp>
      <p:sp>
        <p:nvSpPr>
          <p:cNvPr id="1202" name="成绩查询：…"/>
          <p:cNvSpPr txBox="1"/>
          <p:nvPr/>
        </p:nvSpPr>
        <p:spPr>
          <a:xfrm>
            <a:off x="6698102" y="1665198"/>
            <a:ext cx="4833426" cy="1205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412750">
              <a:defRPr sz="5000" spc="-5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sz="2500"/>
              <a:t>成绩查询：</a:t>
            </a:r>
          </a:p>
          <a:p>
            <a:pPr defTabSz="412750">
              <a:defRPr sz="5000" spc="-5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sz="2500"/>
              <a:t>登录国才官网</a:t>
            </a:r>
          </a:p>
          <a:p>
            <a:pPr defTabSz="412750">
              <a:defRPr sz="5000" spc="-5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sz="2500"/>
              <a:t>（</a:t>
            </a:r>
            <a:r>
              <a:rPr sz="2500">
                <a:hlinkClick r:id="rId2"/>
              </a:rPr>
              <a:t>http://etic.claonline.cn/</a:t>
            </a:r>
            <a:r>
              <a:rPr sz="2500"/>
              <a:t>）查询</a:t>
            </a:r>
          </a:p>
        </p:txBody>
      </p:sp>
      <p:sp>
        <p:nvSpPr>
          <p:cNvPr id="1203" name="证书领取：…"/>
          <p:cNvSpPr txBox="1"/>
          <p:nvPr/>
        </p:nvSpPr>
        <p:spPr>
          <a:xfrm>
            <a:off x="6698102" y="3218948"/>
            <a:ext cx="5078313" cy="1205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412750">
              <a:defRPr sz="5000" spc="-5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sz="2500"/>
              <a:t>证书领取：</a:t>
            </a:r>
          </a:p>
          <a:p>
            <a:pPr defTabSz="412750">
              <a:defRPr sz="5000" spc="-5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sz="2500"/>
              <a:t>目前统一为电子证书，随时可下载，</a:t>
            </a:r>
          </a:p>
          <a:p>
            <a:pPr defTabSz="412750">
              <a:defRPr sz="5000" spc="-5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sz="2500"/>
              <a:t>如需纸质版可单独申请。</a:t>
            </a:r>
          </a:p>
        </p:txBody>
      </p:sp>
      <p:sp>
        <p:nvSpPr>
          <p:cNvPr id="1204" name="证书有效期： 永久。"/>
          <p:cNvSpPr txBox="1"/>
          <p:nvPr/>
        </p:nvSpPr>
        <p:spPr>
          <a:xfrm>
            <a:off x="6698102" y="5196888"/>
            <a:ext cx="2952731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825500">
              <a:lnSpc>
                <a:spcPct val="100000"/>
              </a:lnSpc>
              <a:defRPr sz="5000" spc="-5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rPr sz="2500"/>
              <a:t>证书有效期： 永久。</a:t>
            </a:r>
          </a:p>
        </p:txBody>
      </p:sp>
      <p:pic>
        <p:nvPicPr>
          <p:cNvPr id="1205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76" y="1658311"/>
            <a:ext cx="5658613" cy="40081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2" grpId="0" animBg="1" advAuto="0"/>
      <p:bldP spid="1203" grpId="0" animBg="1" advAuto="0"/>
      <p:bldP spid="1204" grpId="0" animBg="1" advAuto="0"/>
      <p:bldP spid="1205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本框 51"/>
          <p:cNvSpPr txBox="1"/>
          <p:nvPr/>
        </p:nvSpPr>
        <p:spPr>
          <a:xfrm>
            <a:off x="1200740" y="381427"/>
            <a:ext cx="431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95C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仿宋S" panose="00020600040101010101" pitchFamily="18" charset="-122"/>
                <a:ea typeface="汉仪仿宋S" panose="00020600040101010101" pitchFamily="18" charset="-122"/>
              </a:rPr>
              <a:t>国才校企案例 ｜ 多维促动  师生共赢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95B1DF3B-30E3-2745-AE12-D5F4DDAEB6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94" r="20208" b="37704"/>
          <a:stretch>
            <a:fillRect/>
          </a:stretch>
        </p:blipFill>
        <p:spPr>
          <a:xfrm>
            <a:off x="580391" y="380998"/>
            <a:ext cx="620349" cy="464815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5BBBE298-8D63-4048-B655-20335992B269}"/>
              </a:ext>
            </a:extLst>
          </p:cNvPr>
          <p:cNvSpPr txBox="1"/>
          <p:nvPr/>
        </p:nvSpPr>
        <p:spPr>
          <a:xfrm>
            <a:off x="1200740" y="1017651"/>
            <a:ext cx="4004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pc="600" dirty="0">
                <a:latin typeface="微软雅黑" panose="020B0503020204020204" charset="-122"/>
                <a:ea typeface="微软雅黑" panose="020B0503020204020204" charset="-122"/>
              </a:rPr>
              <a:t>01</a:t>
            </a:r>
            <a:r>
              <a:rPr lang="zh-CN" altLang="en-US" sz="2400" b="1" spc="600" dirty="0">
                <a:latin typeface="微软雅黑" panose="020B0503020204020204" charset="-122"/>
                <a:ea typeface="微软雅黑" panose="020B0503020204020204" charset="-122"/>
              </a:rPr>
              <a:t>校企合作</a:t>
            </a:r>
            <a:r>
              <a:rPr lang="en-US" altLang="zh-CN" sz="2400" spc="6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spc="600" dirty="0">
                <a:latin typeface="微软雅黑" panose="020B0503020204020204" charset="-122"/>
                <a:ea typeface="微软雅黑" panose="020B0503020204020204" charset="-122"/>
              </a:rPr>
              <a:t>企业参观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D3AE391E-FD90-9242-B9A9-39FC0F6BDD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0" r="7121"/>
          <a:stretch>
            <a:fillRect/>
          </a:stretch>
        </p:blipFill>
        <p:spPr>
          <a:xfrm>
            <a:off x="6511290" y="1628775"/>
            <a:ext cx="2327275" cy="1681480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6FBB20D5-7FF4-3A4B-8703-2DC06F180234}"/>
              </a:ext>
            </a:extLst>
          </p:cNvPr>
          <p:cNvSpPr/>
          <p:nvPr/>
        </p:nvSpPr>
        <p:spPr>
          <a:xfrm>
            <a:off x="890565" y="2351428"/>
            <a:ext cx="49538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sz="20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国才考试与众多知名企业建立合作，为考生提供名企定制体验之旅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微软雅黑" panose="020B0503020204020204" pitchFamily="34" charset="-122"/>
              <a:buChar char="−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超</a:t>
            </a:r>
            <a:r>
              <a:rPr lang="zh-CN" altLang="en-US" sz="20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深度接触真实职场</a:t>
            </a:r>
            <a:endParaRPr lang="en-US" altLang="zh-CN" sz="20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微软雅黑" panose="020B0503020204020204" pitchFamily="34" charset="-122"/>
              <a:buChar char="−"/>
            </a:pPr>
            <a:r>
              <a:rPr lang="zh-CN" altLang="en-US" sz="20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提前感受企业文化</a:t>
            </a:r>
            <a:endParaRPr lang="en-US" altLang="zh-CN" sz="20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微软雅黑" panose="020B0503020204020204" pitchFamily="34" charset="-122"/>
              <a:buChar char="−"/>
            </a:pPr>
            <a:r>
              <a:rPr lang="zh-CN" altLang="en-US" sz="20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20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HR</a:t>
            </a:r>
            <a:r>
              <a:rPr lang="zh-CN" altLang="en-US" sz="20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经理面对面交流</a:t>
            </a:r>
            <a:endParaRPr lang="en-US" altLang="zh-CN" sz="20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微软雅黑" panose="020B0503020204020204" pitchFamily="34" charset="-122"/>
              <a:buChar char="−"/>
            </a:pPr>
            <a:r>
              <a:rPr lang="zh-CN" altLang="en-US" sz="20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赢取独家实习、就业机会</a:t>
            </a:r>
            <a:endParaRPr lang="en-US" altLang="zh-CN" sz="20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A5ABBC43-07E9-314F-8207-602BA92287BD}"/>
              </a:ext>
            </a:extLst>
          </p:cNvPr>
          <p:cNvSpPr txBox="1"/>
          <p:nvPr/>
        </p:nvSpPr>
        <p:spPr>
          <a:xfrm>
            <a:off x="10056440" y="3444035"/>
            <a:ext cx="807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华为</a:t>
            </a: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80D4D2CA-8B2E-4243-B041-A76C0BA94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895" y="1632585"/>
            <a:ext cx="2478405" cy="168275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84A7C7B4-04E8-0D41-B090-E7B9AB57B3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850" y="3968274"/>
            <a:ext cx="2391854" cy="1552368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AE4492DE-82B5-3545-8532-29CF473989E4}"/>
              </a:ext>
            </a:extLst>
          </p:cNvPr>
          <p:cNvSpPr/>
          <p:nvPr/>
        </p:nvSpPr>
        <p:spPr>
          <a:xfrm>
            <a:off x="6444442" y="3984752"/>
            <a:ext cx="2394223" cy="1552368"/>
          </a:xfrm>
          <a:prstGeom prst="rect">
            <a:avLst/>
          </a:prstGeom>
          <a:blipFill dpi="0" rotWithShape="1">
            <a:blip r:embed="rId6"/>
            <a:srcRect/>
            <a:stretch>
              <a:fillRect t="-1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FB52FF54-14F1-3A49-B872-676CE9325DDB}"/>
              </a:ext>
            </a:extLst>
          </p:cNvPr>
          <p:cNvSpPr txBox="1"/>
          <p:nvPr/>
        </p:nvSpPr>
        <p:spPr>
          <a:xfrm>
            <a:off x="7138715" y="5579227"/>
            <a:ext cx="1549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三元集团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BE0A5D88-5020-9B4A-9C51-F17D9E84A674}"/>
              </a:ext>
            </a:extLst>
          </p:cNvPr>
          <p:cNvSpPr txBox="1"/>
          <p:nvPr/>
        </p:nvSpPr>
        <p:spPr>
          <a:xfrm>
            <a:off x="9926193" y="5579227"/>
            <a:ext cx="1786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外研社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7EC033CB-F50F-2942-8D14-87C94649CC23}"/>
              </a:ext>
            </a:extLst>
          </p:cNvPr>
          <p:cNvSpPr txBox="1"/>
          <p:nvPr/>
        </p:nvSpPr>
        <p:spPr>
          <a:xfrm>
            <a:off x="6939870" y="3455839"/>
            <a:ext cx="160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spc="300">
                <a:latin typeface="微软雅黑" panose="020B0503020204020204" pitchFamily="34" charset="-122"/>
                <a:ea typeface="微软雅黑" panose="020B0503020204020204" pitchFamily="34" charset="-122"/>
              </a:rPr>
              <a:t>人民日报社</a:t>
            </a:r>
            <a:endParaRPr lang="zh-CN" altLang="en-US" sz="16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8660152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581.3606299212606,&quot;width&quot;:5123.7212598425194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2396</Words>
  <Application>Microsoft Macintosh PowerPoint</Application>
  <PresentationFormat>宽屏</PresentationFormat>
  <Paragraphs>306</Paragraphs>
  <Slides>25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1" baseType="lpstr">
      <vt:lpstr>-apple-system</vt:lpstr>
      <vt:lpstr>等线</vt:lpstr>
      <vt:lpstr>等线 Light</vt:lpstr>
      <vt:lpstr>汉仪仿宋S</vt:lpstr>
      <vt:lpstr>微软雅黑</vt:lpstr>
      <vt:lpstr>微软雅黑</vt:lpstr>
      <vt:lpstr>PingFang SC</vt:lpstr>
      <vt:lpstr>PingFang SC Regular</vt:lpstr>
      <vt:lpstr>PingFang SC Semibold</vt:lpstr>
      <vt:lpstr>Songti SC</vt:lpstr>
      <vt:lpstr>Arial</vt:lpstr>
      <vt:lpstr>Avenir Next Demi Bold</vt:lpstr>
      <vt:lpstr>Calibri</vt:lpstr>
      <vt:lpstr>Helvetica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龙</dc:creator>
  <cp:lastModifiedBy>张 龙</cp:lastModifiedBy>
  <cp:revision>119</cp:revision>
  <dcterms:created xsi:type="dcterms:W3CDTF">2021-03-31T07:47:46Z</dcterms:created>
  <dcterms:modified xsi:type="dcterms:W3CDTF">2022-11-08T05:43:07Z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2052-3.4.2.5348</vt:lpwstr>
  </property>
</Properties>
</file>